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8" r:id="rId1"/>
  </p:sldMasterIdLst>
  <p:sldIdLst>
    <p:sldId id="256" r:id="rId2"/>
    <p:sldId id="257"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 id="26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447" autoAdjust="0"/>
  </p:normalViewPr>
  <p:slideViewPr>
    <p:cSldViewPr snapToGrid="0">
      <p:cViewPr varScale="1">
        <p:scale>
          <a:sx n="59" d="100"/>
          <a:sy n="59" d="100"/>
        </p:scale>
        <p:origin x="964" y="5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50B0171-6A74-4135-B322-39C241B93A10}" type="datetimeFigureOut">
              <a:rPr lang="en-IN" smtClean="0"/>
              <a:t>01-02-2024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146447103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B0171-6A74-4135-B322-39C241B93A10}" type="datetimeFigureOut">
              <a:rPr lang="en-IN" smtClean="0"/>
              <a:t>01-02-2024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466189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B0171-6A74-4135-B322-39C241B93A10}" type="datetimeFigureOut">
              <a:rPr lang="en-IN" smtClean="0"/>
              <a:t>01-02-2024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17350679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B0171-6A74-4135-B322-39C241B93A10}" type="datetimeFigureOut">
              <a:rPr lang="en-IN" smtClean="0"/>
              <a:t>01-02-2024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2468288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450B0171-6A74-4135-B322-39C241B93A10}" type="datetimeFigureOut">
              <a:rPr lang="en-IN" smtClean="0"/>
              <a:t>01-02-2024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196242767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50B0171-6A74-4135-B322-39C241B93A10}" type="datetimeFigureOut">
              <a:rPr lang="en-IN" smtClean="0"/>
              <a:t>01-02-2024</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1393880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50B0171-6A74-4135-B322-39C241B93A10}" type="datetimeFigureOut">
              <a:rPr lang="en-IN" smtClean="0"/>
              <a:t>01-02-2024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1440CF-F66D-4594-9F19-9B39501055B3}" type="slidenum">
              <a:rPr lang="en-IN" smtClean="0"/>
              <a:t>‹#›</a:t>
            </a:fld>
            <a:endParaRPr lang="en-IN"/>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3722240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B0171-6A74-4135-B322-39C241B93A10}" type="datetimeFigureOut">
              <a:rPr lang="en-IN" smtClean="0"/>
              <a:t>01-02-2024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3705087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B0171-6A74-4135-B322-39C241B93A10}" type="datetimeFigureOut">
              <a:rPr lang="en-IN" smtClean="0"/>
              <a:t>01-02-2024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941407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450B0171-6A74-4135-B322-39C241B93A10}" type="datetimeFigureOut">
              <a:rPr lang="en-IN" smtClean="0"/>
              <a:t>01-02-2024</a:t>
            </a:fld>
            <a:endParaRPr lang="en-IN"/>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1" name="Slide Number Placeholder 10"/>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38300952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450B0171-6A74-4135-B322-39C241B93A10}" type="datetimeFigureOut">
              <a:rPr lang="en-IN" smtClean="0"/>
              <a:t>01-02-2024</a:t>
            </a:fld>
            <a:endParaRPr lang="en-IN"/>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0" name="Slide Number Placeholder 9"/>
          <p:cNvSpPr>
            <a:spLocks noGrp="1"/>
          </p:cNvSpPr>
          <p:nvPr>
            <p:ph type="sldNum" sz="quarter" idx="12"/>
          </p:nvPr>
        </p:nvSpPr>
        <p:spPr/>
        <p:txBody>
          <a:bodyPr/>
          <a:lstStyle/>
          <a:p>
            <a:fld id="{AD1440CF-F66D-4594-9F19-9B39501055B3}" type="slidenum">
              <a:rPr lang="en-IN" smtClean="0"/>
              <a:t>‹#›</a:t>
            </a:fld>
            <a:endParaRPr lang="en-IN"/>
          </a:p>
        </p:txBody>
      </p:sp>
    </p:spTree>
    <p:extLst>
      <p:ext uri="{BB962C8B-B14F-4D97-AF65-F5344CB8AC3E}">
        <p14:creationId xmlns:p14="http://schemas.microsoft.com/office/powerpoint/2010/main" val="2548875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450B0171-6A74-4135-B322-39C241B93A10}" type="datetimeFigureOut">
              <a:rPr lang="en-IN" smtClean="0"/>
              <a:t>01-02-2024</a:t>
            </a:fld>
            <a:endParaRPr lang="en-IN"/>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IN"/>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AD1440CF-F66D-4594-9F19-9B39501055B3}" type="slidenum">
              <a:rPr lang="en-IN" smtClean="0"/>
              <a:t>‹#›</a:t>
            </a:fld>
            <a:endParaRPr lang="en-IN"/>
          </a:p>
        </p:txBody>
      </p:sp>
    </p:spTree>
    <p:extLst>
      <p:ext uri="{BB962C8B-B14F-4D97-AF65-F5344CB8AC3E}">
        <p14:creationId xmlns:p14="http://schemas.microsoft.com/office/powerpoint/2010/main" val="4196409050"/>
      </p:ext>
    </p:extLst>
  </p:cSld>
  <p:clrMap bg1="lt1" tx1="dk1" bg2="lt2" tx2="dk2" accent1="accent1" accent2="accent2" accent3="accent3" accent4="accent4" accent5="accent5" accent6="accent6" hlink="hlink" folHlink="folHlink"/>
  <p:sldLayoutIdLst>
    <p:sldLayoutId id="2147483849" r:id="rId1"/>
    <p:sldLayoutId id="2147483850" r:id="rId2"/>
    <p:sldLayoutId id="2147483851" r:id="rId3"/>
    <p:sldLayoutId id="2147483852" r:id="rId4"/>
    <p:sldLayoutId id="2147483853" r:id="rId5"/>
    <p:sldLayoutId id="2147483854" r:id="rId6"/>
    <p:sldLayoutId id="2147483855" r:id="rId7"/>
    <p:sldLayoutId id="2147483856" r:id="rId8"/>
    <p:sldLayoutId id="2147483857" r:id="rId9"/>
    <p:sldLayoutId id="2147483858" r:id="rId10"/>
    <p:sldLayoutId id="214748385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IN" sz="4800" dirty="0">
                <a:solidFill>
                  <a:schemeClr val="bg1"/>
                </a:solidFill>
                <a:latin typeface="Algerian" panose="04020705040A02060702" pitchFamily="82" charset="0"/>
              </a:rPr>
              <a:t>Music Store Data Analysis</a:t>
            </a: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fontScale="92500" lnSpcReduction="10000"/>
          </a:bodyPr>
          <a:lstStyle/>
          <a:p>
            <a:pPr algn="just"/>
            <a:r>
              <a:rPr lang="en-IN" sz="2400" dirty="0">
                <a:solidFill>
                  <a:schemeClr val="bg1"/>
                </a:solidFill>
              </a:rPr>
              <a:t>The store want to increase their sale. So we need to solve several queries using SQL to help in their business growth.</a:t>
            </a:r>
          </a:p>
          <a:p>
            <a:pPr algn="just"/>
            <a:r>
              <a:rPr lang="en-IN" dirty="0">
                <a:solidFill>
                  <a:schemeClr val="bg1"/>
                </a:solidFill>
              </a:rPr>
              <a:t>We have total 11 tables : </a:t>
            </a:r>
          </a:p>
          <a:p>
            <a:pPr marL="342900" indent="-342900" algn="just">
              <a:buFont typeface="Wingdings" panose="05000000000000000000" pitchFamily="2" charset="2"/>
              <a:buChar char="q"/>
            </a:pPr>
            <a:r>
              <a:rPr lang="en-IN" dirty="0">
                <a:solidFill>
                  <a:schemeClr val="bg1"/>
                </a:solidFill>
              </a:rPr>
              <a:t>Artist</a:t>
            </a:r>
          </a:p>
          <a:p>
            <a:pPr marL="342900" indent="-342900" algn="just">
              <a:buFont typeface="Wingdings" panose="05000000000000000000" pitchFamily="2" charset="2"/>
              <a:buChar char="q"/>
            </a:pPr>
            <a:r>
              <a:rPr lang="en-IN" dirty="0">
                <a:solidFill>
                  <a:schemeClr val="bg1"/>
                </a:solidFill>
              </a:rPr>
              <a:t>Album</a:t>
            </a:r>
          </a:p>
          <a:p>
            <a:pPr marL="342900" indent="-342900" algn="just">
              <a:buFont typeface="Wingdings" panose="05000000000000000000" pitchFamily="2" charset="2"/>
              <a:buChar char="q"/>
            </a:pPr>
            <a:r>
              <a:rPr lang="en-IN" dirty="0">
                <a:solidFill>
                  <a:schemeClr val="bg1"/>
                </a:solidFill>
              </a:rPr>
              <a:t>Playlist</a:t>
            </a:r>
          </a:p>
          <a:p>
            <a:pPr marL="342900" indent="-342900" algn="just">
              <a:buFont typeface="Wingdings" panose="05000000000000000000" pitchFamily="2" charset="2"/>
              <a:buChar char="q"/>
            </a:pPr>
            <a:r>
              <a:rPr lang="en-IN" dirty="0" err="1">
                <a:solidFill>
                  <a:schemeClr val="bg1"/>
                </a:solidFill>
              </a:rPr>
              <a:t>PlaylistTrack</a:t>
            </a:r>
            <a:endParaRPr lang="en-IN" dirty="0">
              <a:solidFill>
                <a:schemeClr val="bg1"/>
              </a:solidFill>
            </a:endParaRPr>
          </a:p>
          <a:p>
            <a:pPr marL="342900" indent="-342900" algn="just">
              <a:buFont typeface="Wingdings" panose="05000000000000000000" pitchFamily="2" charset="2"/>
              <a:buChar char="q"/>
            </a:pPr>
            <a:r>
              <a:rPr lang="en-IN" dirty="0">
                <a:solidFill>
                  <a:schemeClr val="bg1"/>
                </a:solidFill>
              </a:rPr>
              <a:t>Track</a:t>
            </a:r>
          </a:p>
          <a:p>
            <a:pPr marL="342900" indent="-342900" algn="just">
              <a:buFont typeface="Wingdings" panose="05000000000000000000" pitchFamily="2" charset="2"/>
              <a:buChar char="q"/>
            </a:pPr>
            <a:r>
              <a:rPr lang="en-IN" dirty="0">
                <a:solidFill>
                  <a:schemeClr val="bg1"/>
                </a:solidFill>
              </a:rPr>
              <a:t>MediaType</a:t>
            </a:r>
          </a:p>
          <a:p>
            <a:pPr marL="342900" indent="-342900" algn="just">
              <a:buFont typeface="Wingdings" panose="05000000000000000000" pitchFamily="2" charset="2"/>
              <a:buChar char="q"/>
            </a:pPr>
            <a:r>
              <a:rPr lang="en-IN" dirty="0">
                <a:solidFill>
                  <a:schemeClr val="bg1"/>
                </a:solidFill>
              </a:rPr>
              <a:t>Genre</a:t>
            </a:r>
          </a:p>
          <a:p>
            <a:pPr marL="342900" indent="-342900" algn="just">
              <a:buFont typeface="Wingdings" panose="05000000000000000000" pitchFamily="2" charset="2"/>
              <a:buChar char="q"/>
            </a:pPr>
            <a:r>
              <a:rPr lang="en-IN" dirty="0" err="1">
                <a:solidFill>
                  <a:schemeClr val="bg1"/>
                </a:solidFill>
              </a:rPr>
              <a:t>InvoiceLine</a:t>
            </a:r>
            <a:endParaRPr lang="en-IN" dirty="0">
              <a:solidFill>
                <a:schemeClr val="bg1"/>
              </a:solidFill>
            </a:endParaRPr>
          </a:p>
          <a:p>
            <a:pPr marL="342900" indent="-342900" algn="just">
              <a:buFont typeface="Wingdings" panose="05000000000000000000" pitchFamily="2" charset="2"/>
              <a:buChar char="q"/>
            </a:pPr>
            <a:r>
              <a:rPr lang="en-IN" dirty="0">
                <a:solidFill>
                  <a:schemeClr val="bg1"/>
                </a:solidFill>
              </a:rPr>
              <a:t>Employee</a:t>
            </a:r>
          </a:p>
          <a:p>
            <a:pPr marL="342900" indent="-342900" algn="just">
              <a:buFont typeface="Wingdings" panose="05000000000000000000" pitchFamily="2" charset="2"/>
              <a:buChar char="q"/>
            </a:pPr>
            <a:r>
              <a:rPr lang="en-IN" dirty="0">
                <a:solidFill>
                  <a:schemeClr val="bg1"/>
                </a:solidFill>
              </a:rPr>
              <a:t>Customer</a:t>
            </a:r>
          </a:p>
          <a:p>
            <a:pPr marL="342900" indent="-342900" algn="just">
              <a:buFont typeface="Wingdings" panose="05000000000000000000" pitchFamily="2" charset="2"/>
              <a:buChar char="q"/>
            </a:pPr>
            <a:r>
              <a:rPr lang="en-IN" dirty="0">
                <a:solidFill>
                  <a:schemeClr val="bg1"/>
                </a:solidFill>
              </a:rPr>
              <a:t>Invoice</a:t>
            </a:r>
          </a:p>
          <a:p>
            <a:pPr algn="just"/>
            <a:endParaRPr lang="en-IN" dirty="0">
              <a:solidFill>
                <a:schemeClr val="bg1"/>
              </a:solidFill>
            </a:endParaRPr>
          </a:p>
          <a:p>
            <a:pPr algn="just"/>
            <a:endParaRPr lang="en-IN" dirty="0"/>
          </a:p>
          <a:p>
            <a:pPr algn="just"/>
            <a:endParaRPr lang="en-IN" dirty="0"/>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13147"/>
            <a:ext cx="1330234" cy="846182"/>
          </a:xfrm>
          <a:prstGeom prst="rect">
            <a:avLst/>
          </a:prstGeom>
        </p:spPr>
      </p:pic>
      <p:pic>
        <p:nvPicPr>
          <p:cNvPr id="11" name="Picture 10">
            <a:extLst>
              <a:ext uri="{FF2B5EF4-FFF2-40B4-BE49-F238E27FC236}">
                <a16:creationId xmlns:a16="http://schemas.microsoft.com/office/drawing/2014/main" id="{DE4D36C5-6D9A-8EC5-FFBD-1A26942B00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00657" y="313148"/>
            <a:ext cx="1221377" cy="846181"/>
          </a:xfrm>
          <a:prstGeom prst="rect">
            <a:avLst/>
          </a:prstGeom>
        </p:spPr>
      </p:pic>
      <p:pic>
        <p:nvPicPr>
          <p:cNvPr id="15" name="Picture 14">
            <a:extLst>
              <a:ext uri="{FF2B5EF4-FFF2-40B4-BE49-F238E27FC236}">
                <a16:creationId xmlns:a16="http://schemas.microsoft.com/office/drawing/2014/main" id="{348149F8-B84D-0841-2A50-9AF76E0383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1371" y="1812834"/>
            <a:ext cx="7567749" cy="5045165"/>
          </a:xfrm>
          <a:prstGeom prst="rect">
            <a:avLst/>
          </a:prstGeom>
        </p:spPr>
      </p:pic>
    </p:spTree>
    <p:extLst>
      <p:ext uri="{BB962C8B-B14F-4D97-AF65-F5344CB8AC3E}">
        <p14:creationId xmlns:p14="http://schemas.microsoft.com/office/powerpoint/2010/main" val="2736545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500" dirty="0">
                <a:solidFill>
                  <a:schemeClr val="bg1"/>
                </a:solidFill>
                <a:latin typeface="Berlin Sans FB Demi" panose="020E0802020502020306" pitchFamily="34" charset="0"/>
              </a:rPr>
              <a:t>Find how much amount spent by each customer on artists? Write a query to return customer name, artist name and total spent</a:t>
            </a:r>
            <a:endParaRPr lang="en-IN" sz="15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fontScale="85000" lnSpcReduction="20000"/>
          </a:bodyPr>
          <a:lstStyle/>
          <a:p>
            <a:pPr algn="just"/>
            <a:r>
              <a:rPr lang="en-IN" sz="1500" dirty="0">
                <a:solidFill>
                  <a:schemeClr val="bg1"/>
                </a:solidFill>
                <a:latin typeface="Calisto MT" panose="02040603050505030304" pitchFamily="18" charset="0"/>
              </a:rPr>
              <a:t>	WITH </a:t>
            </a:r>
            <a:r>
              <a:rPr lang="en-IN" sz="1500" dirty="0" err="1">
                <a:solidFill>
                  <a:schemeClr val="bg1"/>
                </a:solidFill>
                <a:latin typeface="Calisto MT" panose="02040603050505030304" pitchFamily="18" charset="0"/>
              </a:rPr>
              <a:t>best_selling_artist</a:t>
            </a:r>
            <a:r>
              <a:rPr lang="en-IN" sz="1500" dirty="0">
                <a:solidFill>
                  <a:schemeClr val="bg1"/>
                </a:solidFill>
                <a:latin typeface="Calisto MT" panose="02040603050505030304" pitchFamily="18" charset="0"/>
              </a:rPr>
              <a:t> AS (</a:t>
            </a:r>
          </a:p>
          <a:p>
            <a:pPr algn="just"/>
            <a:r>
              <a:rPr lang="en-IN" sz="1500" dirty="0">
                <a:solidFill>
                  <a:schemeClr val="bg1"/>
                </a:solidFill>
                <a:latin typeface="Calisto MT" panose="02040603050505030304" pitchFamily="18" charset="0"/>
              </a:rPr>
              <a:t>		SELECT </a:t>
            </a:r>
            <a:r>
              <a:rPr lang="en-IN" sz="1500" dirty="0" err="1">
                <a:solidFill>
                  <a:schemeClr val="bg1"/>
                </a:solidFill>
                <a:latin typeface="Calisto MT" panose="02040603050505030304" pitchFamily="18" charset="0"/>
              </a:rPr>
              <a:t>artist.artist_id</a:t>
            </a:r>
            <a:r>
              <a:rPr lang="en-IN" sz="1500" dirty="0">
                <a:solidFill>
                  <a:schemeClr val="bg1"/>
                </a:solidFill>
                <a:latin typeface="Calisto MT" panose="02040603050505030304" pitchFamily="18" charset="0"/>
              </a:rPr>
              <a:t> AS </a:t>
            </a:r>
            <a:r>
              <a:rPr lang="en-IN" sz="1500" dirty="0" err="1">
                <a:solidFill>
                  <a:schemeClr val="bg1"/>
                </a:solidFill>
                <a:latin typeface="Calisto MT" panose="02040603050505030304" pitchFamily="18" charset="0"/>
              </a:rPr>
              <a:t>artist_id</a:t>
            </a:r>
            <a:r>
              <a:rPr lang="en-IN" sz="1500" dirty="0">
                <a:solidFill>
                  <a:schemeClr val="bg1"/>
                </a:solidFill>
                <a:latin typeface="Calisto MT" panose="02040603050505030304" pitchFamily="18" charset="0"/>
              </a:rPr>
              <a:t>, artist.name AS </a:t>
            </a:r>
            <a:r>
              <a:rPr lang="en-IN" sz="1500" dirty="0" err="1">
                <a:solidFill>
                  <a:schemeClr val="bg1"/>
                </a:solidFill>
                <a:latin typeface="Calisto MT" panose="02040603050505030304" pitchFamily="18" charset="0"/>
              </a:rPr>
              <a:t>artist_name</a:t>
            </a:r>
            <a:r>
              <a:rPr lang="en-IN" sz="1500" dirty="0">
                <a:solidFill>
                  <a:schemeClr val="bg1"/>
                </a:solidFill>
                <a:latin typeface="Calisto MT" panose="02040603050505030304" pitchFamily="18" charset="0"/>
              </a:rPr>
              <a:t>, SUM(</a:t>
            </a:r>
            <a:r>
              <a:rPr lang="en-IN" sz="1500" dirty="0" err="1">
                <a:solidFill>
                  <a:schemeClr val="bg1"/>
                </a:solidFill>
                <a:latin typeface="Calisto MT" panose="02040603050505030304" pitchFamily="18" charset="0"/>
              </a:rPr>
              <a:t>invoice_line.unit_price</a:t>
            </a:r>
            <a:r>
              <a:rPr lang="en-IN" sz="1500" dirty="0">
                <a:solidFill>
                  <a:schemeClr val="bg1"/>
                </a:solidFill>
                <a:latin typeface="Calisto MT" panose="02040603050505030304" pitchFamily="18" charset="0"/>
              </a:rPr>
              <a:t>*</a:t>
            </a:r>
            <a:r>
              <a:rPr lang="en-IN" sz="1500" dirty="0" err="1">
                <a:solidFill>
                  <a:schemeClr val="bg1"/>
                </a:solidFill>
                <a:latin typeface="Calisto MT" panose="02040603050505030304" pitchFamily="18" charset="0"/>
              </a:rPr>
              <a:t>invoice_line.quantity</a:t>
            </a:r>
            <a:r>
              <a:rPr lang="en-IN" sz="1500" dirty="0">
                <a:solidFill>
                  <a:schemeClr val="bg1"/>
                </a:solidFill>
                <a:latin typeface="Calisto MT" panose="02040603050505030304" pitchFamily="18" charset="0"/>
              </a:rPr>
              <a:t>) AS </a:t>
            </a:r>
            <a:r>
              <a:rPr lang="en-IN" sz="1500" dirty="0" err="1">
                <a:solidFill>
                  <a:schemeClr val="bg1"/>
                </a:solidFill>
                <a:latin typeface="Calisto MT" panose="02040603050505030304" pitchFamily="18" charset="0"/>
              </a:rPr>
              <a:t>total_sales</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		FROM </a:t>
            </a:r>
            <a:r>
              <a:rPr lang="en-IN" sz="1500" dirty="0" err="1">
                <a:solidFill>
                  <a:schemeClr val="bg1"/>
                </a:solidFill>
                <a:latin typeface="Calisto MT" panose="02040603050505030304" pitchFamily="18" charset="0"/>
              </a:rPr>
              <a:t>invoice_line</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		JOIN track ON </a:t>
            </a:r>
            <a:r>
              <a:rPr lang="en-IN" sz="1500" dirty="0" err="1">
                <a:solidFill>
                  <a:schemeClr val="bg1"/>
                </a:solidFill>
                <a:latin typeface="Calisto MT" panose="02040603050505030304" pitchFamily="18" charset="0"/>
              </a:rPr>
              <a:t>track.track_id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invoice_line.track_id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		JOIN album ON </a:t>
            </a:r>
            <a:r>
              <a:rPr lang="en-IN" sz="1500" dirty="0" err="1">
                <a:solidFill>
                  <a:schemeClr val="bg1"/>
                </a:solidFill>
                <a:latin typeface="Calisto MT" panose="02040603050505030304" pitchFamily="18" charset="0"/>
              </a:rPr>
              <a:t>album.album_id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track.album_id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		JOIN artist ON </a:t>
            </a:r>
            <a:r>
              <a:rPr lang="en-IN" sz="1500" dirty="0" err="1">
                <a:solidFill>
                  <a:schemeClr val="bg1"/>
                </a:solidFill>
                <a:latin typeface="Calisto MT" panose="02040603050505030304" pitchFamily="18" charset="0"/>
              </a:rPr>
              <a:t>artist.artist_id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album.artist_id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		GROUP BY 1</a:t>
            </a:r>
          </a:p>
          <a:p>
            <a:pPr algn="just"/>
            <a:r>
              <a:rPr lang="en-IN" sz="1500" dirty="0">
                <a:solidFill>
                  <a:schemeClr val="bg1"/>
                </a:solidFill>
                <a:latin typeface="Calisto MT" panose="02040603050505030304" pitchFamily="18" charset="0"/>
              </a:rPr>
              <a:t>		ORDER BY 3 DESC</a:t>
            </a:r>
          </a:p>
          <a:p>
            <a:pPr algn="just"/>
            <a:r>
              <a:rPr lang="en-IN" sz="1500" dirty="0">
                <a:solidFill>
                  <a:schemeClr val="bg1"/>
                </a:solidFill>
                <a:latin typeface="Calisto MT" panose="02040603050505030304" pitchFamily="18" charset="0"/>
              </a:rPr>
              <a:t>		LIMIT 1</a:t>
            </a:r>
          </a:p>
          <a:p>
            <a:pPr algn="just"/>
            <a:r>
              <a:rPr lang="en-IN" sz="1500" dirty="0">
                <a:solidFill>
                  <a:schemeClr val="bg1"/>
                </a:solidFill>
                <a:latin typeface="Calisto MT" panose="02040603050505030304" pitchFamily="18" charset="0"/>
              </a:rPr>
              <a:t>)</a:t>
            </a:r>
          </a:p>
          <a:p>
            <a:pPr algn="just"/>
            <a:r>
              <a:rPr lang="en-IN" sz="1500" dirty="0">
                <a:solidFill>
                  <a:schemeClr val="bg1"/>
                </a:solidFill>
                <a:latin typeface="Calisto MT" panose="02040603050505030304" pitchFamily="18" charset="0"/>
              </a:rPr>
              <a:t>SELECT </a:t>
            </a:r>
            <a:r>
              <a:rPr lang="en-IN" sz="1500" dirty="0" err="1">
                <a:solidFill>
                  <a:schemeClr val="bg1"/>
                </a:solidFill>
                <a:latin typeface="Calisto MT" panose="02040603050505030304" pitchFamily="18" charset="0"/>
              </a:rPr>
              <a:t>c.customer_id</a:t>
            </a:r>
            <a:r>
              <a:rPr lang="en-IN" sz="1500" dirty="0">
                <a:solidFill>
                  <a:schemeClr val="bg1"/>
                </a:solidFill>
                <a:latin typeface="Calisto MT" panose="02040603050505030304" pitchFamily="18" charset="0"/>
              </a:rPr>
              <a:t>, </a:t>
            </a:r>
            <a:r>
              <a:rPr lang="en-IN" sz="1500" dirty="0" err="1">
                <a:solidFill>
                  <a:schemeClr val="bg1"/>
                </a:solidFill>
                <a:latin typeface="Calisto MT" panose="02040603050505030304" pitchFamily="18" charset="0"/>
              </a:rPr>
              <a:t>c.first_name</a:t>
            </a:r>
            <a:r>
              <a:rPr lang="en-IN" sz="1500" dirty="0">
                <a:solidFill>
                  <a:schemeClr val="bg1"/>
                </a:solidFill>
                <a:latin typeface="Calisto MT" panose="02040603050505030304" pitchFamily="18" charset="0"/>
              </a:rPr>
              <a:t>, </a:t>
            </a:r>
            <a:r>
              <a:rPr lang="en-IN" sz="1500" dirty="0" err="1">
                <a:solidFill>
                  <a:schemeClr val="bg1"/>
                </a:solidFill>
                <a:latin typeface="Calisto MT" panose="02040603050505030304" pitchFamily="18" charset="0"/>
              </a:rPr>
              <a:t>c.last_name</a:t>
            </a:r>
            <a:r>
              <a:rPr lang="en-IN" sz="1500" dirty="0">
                <a:solidFill>
                  <a:schemeClr val="bg1"/>
                </a:solidFill>
                <a:latin typeface="Calisto MT" panose="02040603050505030304" pitchFamily="18" charset="0"/>
              </a:rPr>
              <a:t>, </a:t>
            </a:r>
            <a:r>
              <a:rPr lang="en-IN" sz="1500" dirty="0" err="1">
                <a:solidFill>
                  <a:schemeClr val="bg1"/>
                </a:solidFill>
                <a:latin typeface="Calisto MT" panose="02040603050505030304" pitchFamily="18" charset="0"/>
              </a:rPr>
              <a:t>bsa.artist_name</a:t>
            </a:r>
            <a:r>
              <a:rPr lang="en-IN" sz="1500" dirty="0">
                <a:solidFill>
                  <a:schemeClr val="bg1"/>
                </a:solidFill>
                <a:latin typeface="Calisto MT" panose="02040603050505030304" pitchFamily="18" charset="0"/>
              </a:rPr>
              <a:t>, SUM(</a:t>
            </a:r>
            <a:r>
              <a:rPr lang="en-IN" sz="1500" dirty="0" err="1">
                <a:solidFill>
                  <a:schemeClr val="bg1"/>
                </a:solidFill>
                <a:latin typeface="Calisto MT" panose="02040603050505030304" pitchFamily="18" charset="0"/>
              </a:rPr>
              <a:t>il.unit_price</a:t>
            </a:r>
            <a:r>
              <a:rPr lang="en-IN" sz="1500" dirty="0">
                <a:solidFill>
                  <a:schemeClr val="bg1"/>
                </a:solidFill>
                <a:latin typeface="Calisto MT" panose="02040603050505030304" pitchFamily="18" charset="0"/>
              </a:rPr>
              <a:t>*</a:t>
            </a:r>
            <a:r>
              <a:rPr lang="en-IN" sz="1500" dirty="0" err="1">
                <a:solidFill>
                  <a:schemeClr val="bg1"/>
                </a:solidFill>
                <a:latin typeface="Calisto MT" panose="02040603050505030304" pitchFamily="18" charset="0"/>
              </a:rPr>
              <a:t>il.quantity</a:t>
            </a:r>
            <a:r>
              <a:rPr lang="en-IN" sz="1500" dirty="0">
                <a:solidFill>
                  <a:schemeClr val="bg1"/>
                </a:solidFill>
                <a:latin typeface="Calisto MT" panose="02040603050505030304" pitchFamily="18" charset="0"/>
              </a:rPr>
              <a:t>) AS </a:t>
            </a:r>
            <a:r>
              <a:rPr lang="en-IN" sz="1500" dirty="0" err="1">
                <a:solidFill>
                  <a:schemeClr val="bg1"/>
                </a:solidFill>
                <a:latin typeface="Calisto MT" panose="02040603050505030304" pitchFamily="18" charset="0"/>
              </a:rPr>
              <a:t>amount_spent</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FROM invoice </a:t>
            </a:r>
            <a:r>
              <a:rPr lang="en-IN" sz="1500" dirty="0" err="1">
                <a:solidFill>
                  <a:schemeClr val="bg1"/>
                </a:solidFill>
                <a:latin typeface="Calisto MT" panose="02040603050505030304" pitchFamily="18" charset="0"/>
              </a:rPr>
              <a:t>i</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JOIN customer c ON </a:t>
            </a:r>
            <a:r>
              <a:rPr lang="en-IN" sz="1500" dirty="0" err="1">
                <a:solidFill>
                  <a:schemeClr val="bg1"/>
                </a:solidFill>
                <a:latin typeface="Calisto MT" panose="02040603050505030304" pitchFamily="18" charset="0"/>
              </a:rPr>
              <a:t>c.customer_id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i.customer_id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JOIN </a:t>
            </a:r>
            <a:r>
              <a:rPr lang="en-IN" sz="1500" dirty="0" err="1">
                <a:solidFill>
                  <a:schemeClr val="bg1"/>
                </a:solidFill>
                <a:latin typeface="Calisto MT" panose="02040603050505030304" pitchFamily="18" charset="0"/>
              </a:rPr>
              <a:t>invoice_line</a:t>
            </a:r>
            <a:r>
              <a:rPr lang="en-IN" sz="1500" dirty="0">
                <a:solidFill>
                  <a:schemeClr val="bg1"/>
                </a:solidFill>
                <a:latin typeface="Calisto MT" panose="02040603050505030304" pitchFamily="18" charset="0"/>
              </a:rPr>
              <a:t> il ON </a:t>
            </a:r>
            <a:r>
              <a:rPr lang="en-IN" sz="1500" dirty="0" err="1">
                <a:solidFill>
                  <a:schemeClr val="bg1"/>
                </a:solidFill>
                <a:latin typeface="Calisto MT" panose="02040603050505030304" pitchFamily="18" charset="0"/>
              </a:rPr>
              <a:t>il.invoice_id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i.invoice_id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JOIN track t ON </a:t>
            </a:r>
            <a:r>
              <a:rPr lang="en-IN" sz="1500" dirty="0" err="1">
                <a:solidFill>
                  <a:schemeClr val="bg1"/>
                </a:solidFill>
                <a:latin typeface="Calisto MT" panose="02040603050505030304" pitchFamily="18" charset="0"/>
              </a:rPr>
              <a:t>t.track_id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il.track_id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JOIN album </a:t>
            </a:r>
            <a:r>
              <a:rPr lang="en-IN" sz="1500" dirty="0" err="1">
                <a:solidFill>
                  <a:schemeClr val="bg1"/>
                </a:solidFill>
                <a:latin typeface="Calisto MT" panose="02040603050505030304" pitchFamily="18" charset="0"/>
              </a:rPr>
              <a:t>alb</a:t>
            </a:r>
            <a:r>
              <a:rPr lang="en-IN" sz="1500" dirty="0">
                <a:solidFill>
                  <a:schemeClr val="bg1"/>
                </a:solidFill>
                <a:latin typeface="Calisto MT" panose="02040603050505030304" pitchFamily="18" charset="0"/>
              </a:rPr>
              <a:t> ON </a:t>
            </a:r>
            <a:r>
              <a:rPr lang="en-IN" sz="1500" dirty="0" err="1">
                <a:solidFill>
                  <a:schemeClr val="bg1"/>
                </a:solidFill>
                <a:latin typeface="Calisto MT" panose="02040603050505030304" pitchFamily="18" charset="0"/>
              </a:rPr>
              <a:t>alb.album_id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t.album_id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JOIN </a:t>
            </a:r>
            <a:r>
              <a:rPr lang="en-IN" sz="1500" dirty="0" err="1">
                <a:solidFill>
                  <a:schemeClr val="bg1"/>
                </a:solidFill>
                <a:latin typeface="Calisto MT" panose="02040603050505030304" pitchFamily="18" charset="0"/>
              </a:rPr>
              <a:t>best_selling_artist</a:t>
            </a:r>
            <a:r>
              <a:rPr lang="en-IN" sz="1500" dirty="0">
                <a:solidFill>
                  <a:schemeClr val="bg1"/>
                </a:solidFill>
                <a:latin typeface="Calisto MT" panose="02040603050505030304" pitchFamily="18" charset="0"/>
              </a:rPr>
              <a:t> </a:t>
            </a:r>
            <a:r>
              <a:rPr lang="en-IN" sz="1500" dirty="0" err="1">
                <a:solidFill>
                  <a:schemeClr val="bg1"/>
                </a:solidFill>
                <a:latin typeface="Calisto MT" panose="02040603050505030304" pitchFamily="18" charset="0"/>
              </a:rPr>
              <a:t>bsa</a:t>
            </a:r>
            <a:r>
              <a:rPr lang="en-IN" sz="1500" dirty="0">
                <a:solidFill>
                  <a:schemeClr val="bg1"/>
                </a:solidFill>
                <a:latin typeface="Calisto MT" panose="02040603050505030304" pitchFamily="18" charset="0"/>
              </a:rPr>
              <a:t> ON </a:t>
            </a:r>
            <a:r>
              <a:rPr lang="en-IN" sz="1500" dirty="0" err="1">
                <a:solidFill>
                  <a:schemeClr val="bg1"/>
                </a:solidFill>
                <a:latin typeface="Calisto MT" panose="02040603050505030304" pitchFamily="18" charset="0"/>
              </a:rPr>
              <a:t>bsa.artist_id</a:t>
            </a:r>
            <a:r>
              <a:rPr lang="en-IN" sz="1500" dirty="0">
                <a:solidFill>
                  <a:schemeClr val="bg1"/>
                </a:solidFill>
                <a:latin typeface="Calisto MT" panose="02040603050505030304" pitchFamily="18" charset="0"/>
              </a:rPr>
              <a:t> = </a:t>
            </a:r>
            <a:r>
              <a:rPr lang="en-IN" sz="1500" dirty="0" err="1">
                <a:solidFill>
                  <a:schemeClr val="bg1"/>
                </a:solidFill>
                <a:latin typeface="Calisto MT" panose="02040603050505030304" pitchFamily="18" charset="0"/>
              </a:rPr>
              <a:t>alb.artist_id</a:t>
            </a:r>
            <a:endParaRPr lang="en-IN" sz="1500" dirty="0">
              <a:solidFill>
                <a:schemeClr val="bg1"/>
              </a:solidFill>
              <a:latin typeface="Calisto MT" panose="02040603050505030304" pitchFamily="18" charset="0"/>
            </a:endParaRPr>
          </a:p>
          <a:p>
            <a:pPr algn="just"/>
            <a:r>
              <a:rPr lang="en-IN" sz="1500" dirty="0">
                <a:solidFill>
                  <a:schemeClr val="bg1"/>
                </a:solidFill>
                <a:latin typeface="Calisto MT" panose="02040603050505030304" pitchFamily="18" charset="0"/>
              </a:rPr>
              <a:t>GROUP BY 1,2,3,4</a:t>
            </a:r>
          </a:p>
          <a:p>
            <a:pPr algn="just"/>
            <a:r>
              <a:rPr lang="en-IN" sz="1500" dirty="0">
                <a:solidFill>
                  <a:schemeClr val="bg1"/>
                </a:solidFill>
                <a:latin typeface="Calisto MT" panose="02040603050505030304" pitchFamily="18" charset="0"/>
              </a:rPr>
              <a:t>ORDER BY 5 DESC;</a:t>
            </a: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60606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500" dirty="0">
                <a:solidFill>
                  <a:schemeClr val="bg1"/>
                </a:solidFill>
                <a:latin typeface="Berlin Sans FB Demi" panose="020E0802020502020306" pitchFamily="34" charset="0"/>
              </a:rPr>
              <a:t>Find how much amount spent by each customer on artists? Write a query to return customer name, artist name and total spent</a:t>
            </a:r>
            <a:endParaRPr lang="en-IN" sz="15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06878"/>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BA267E29-691F-141F-82E3-BA1D848339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8571" y="1338943"/>
            <a:ext cx="10644652" cy="5519056"/>
          </a:xfrm>
          <a:prstGeom prst="rect">
            <a:avLst/>
          </a:prstGeom>
        </p:spPr>
      </p:pic>
    </p:spTree>
    <p:extLst>
      <p:ext uri="{BB962C8B-B14F-4D97-AF65-F5344CB8AC3E}">
        <p14:creationId xmlns:p14="http://schemas.microsoft.com/office/powerpoint/2010/main" val="3188834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200" dirty="0">
                <a:solidFill>
                  <a:schemeClr val="bg1"/>
                </a:solidFill>
                <a:latin typeface="Berlin Sans FB Demi" panose="020E0802020502020306" pitchFamily="34" charset="0"/>
              </a:rPr>
              <a:t>	We want to find out the most popular music Genre for each country. We determine the most popular genre as the genre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	with the highest amount of purchases. Write a query that returns each country along with the top Genre. For countries where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the maximum number of purchases is shared return all Genres.</a:t>
            </a:r>
            <a:endParaRPr lang="en-IN" sz="12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fontScale="77500" lnSpcReduction="20000"/>
          </a:bodyPr>
          <a:lstStyle/>
          <a:p>
            <a:pPr algn="just"/>
            <a:r>
              <a:rPr lang="en-US" sz="1500" dirty="0">
                <a:solidFill>
                  <a:schemeClr val="bg1"/>
                </a:solidFill>
                <a:latin typeface="Calisto MT" panose="02040603050505030304" pitchFamily="18" charset="0"/>
              </a:rPr>
              <a:t>WITH RECURSIVE</a:t>
            </a:r>
          </a:p>
          <a:p>
            <a:pPr algn="just"/>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sales_per_country</a:t>
            </a:r>
            <a:r>
              <a:rPr lang="en-US" sz="1500" dirty="0">
                <a:solidFill>
                  <a:schemeClr val="bg1"/>
                </a:solidFill>
                <a:latin typeface="Calisto MT" panose="02040603050505030304" pitchFamily="18" charset="0"/>
              </a:rPr>
              <a:t> AS(</a:t>
            </a:r>
          </a:p>
          <a:p>
            <a:pPr algn="just"/>
            <a:r>
              <a:rPr lang="en-US" sz="1500" dirty="0">
                <a:solidFill>
                  <a:schemeClr val="bg1"/>
                </a:solidFill>
                <a:latin typeface="Calisto MT" panose="02040603050505030304" pitchFamily="18" charset="0"/>
              </a:rPr>
              <a:t>		SELECT COUNT(*) AS </a:t>
            </a:r>
            <a:r>
              <a:rPr lang="en-US" sz="1500" dirty="0" err="1">
                <a:solidFill>
                  <a:schemeClr val="bg1"/>
                </a:solidFill>
                <a:latin typeface="Calisto MT" panose="02040603050505030304" pitchFamily="18" charset="0"/>
              </a:rPr>
              <a:t>purchases_per_genre</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customer.country</a:t>
            </a:r>
            <a:r>
              <a:rPr lang="en-US" sz="1500" dirty="0">
                <a:solidFill>
                  <a:schemeClr val="bg1"/>
                </a:solidFill>
                <a:latin typeface="Calisto MT" panose="02040603050505030304" pitchFamily="18" charset="0"/>
              </a:rPr>
              <a:t>, genre.name, </a:t>
            </a:r>
            <a:r>
              <a:rPr lang="en-US" sz="1500" dirty="0" err="1">
                <a:solidFill>
                  <a:schemeClr val="bg1"/>
                </a:solidFill>
                <a:latin typeface="Calisto MT" panose="02040603050505030304" pitchFamily="18" charset="0"/>
              </a:rPr>
              <a:t>genre.genre_id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FROM </a:t>
            </a:r>
            <a:r>
              <a:rPr lang="en-US" sz="1500" dirty="0" err="1">
                <a:solidFill>
                  <a:schemeClr val="bg1"/>
                </a:solidFill>
                <a:latin typeface="Calisto MT" panose="02040603050505030304" pitchFamily="18" charset="0"/>
              </a:rPr>
              <a:t>invoice_line</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invoice ON </a:t>
            </a:r>
            <a:r>
              <a:rPr lang="en-US" sz="1500" dirty="0" err="1">
                <a:solidFill>
                  <a:schemeClr val="bg1"/>
                </a:solidFill>
                <a:latin typeface="Calisto MT" panose="02040603050505030304" pitchFamily="18" charset="0"/>
              </a:rPr>
              <a:t>invoice.invoice_id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invoice_line.invoice_id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customer ON </a:t>
            </a:r>
            <a:r>
              <a:rPr lang="en-US" sz="1500" dirty="0" err="1">
                <a:solidFill>
                  <a:schemeClr val="bg1"/>
                </a:solidFill>
                <a:latin typeface="Calisto MT" panose="02040603050505030304" pitchFamily="18" charset="0"/>
              </a:rPr>
              <a:t>customer.customer_id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invoice.customer_id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track ON </a:t>
            </a:r>
            <a:r>
              <a:rPr lang="en-US" sz="1500" dirty="0" err="1">
                <a:solidFill>
                  <a:schemeClr val="bg1"/>
                </a:solidFill>
                <a:latin typeface="Calisto MT" panose="02040603050505030304" pitchFamily="18" charset="0"/>
              </a:rPr>
              <a:t>track.track_id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invoice_line.track_id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genre ON </a:t>
            </a:r>
            <a:r>
              <a:rPr lang="en-US" sz="1500" dirty="0" err="1">
                <a:solidFill>
                  <a:schemeClr val="bg1"/>
                </a:solidFill>
                <a:latin typeface="Calisto MT" panose="02040603050505030304" pitchFamily="18" charset="0"/>
              </a:rPr>
              <a:t>genre.genre_id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track.genre_id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GROUP BY 2,3,4</a:t>
            </a:r>
          </a:p>
          <a:p>
            <a:pPr algn="just"/>
            <a:r>
              <a:rPr lang="en-US" sz="1500" dirty="0">
                <a:solidFill>
                  <a:schemeClr val="bg1"/>
                </a:solidFill>
                <a:latin typeface="Calisto MT" panose="02040603050505030304" pitchFamily="18" charset="0"/>
              </a:rPr>
              <a:t>		ORDER BY 2</a:t>
            </a:r>
          </a:p>
          <a:p>
            <a:pPr algn="just"/>
            <a:r>
              <a:rPr lang="en-US" sz="1500" dirty="0">
                <a:solidFill>
                  <a:schemeClr val="bg1"/>
                </a:solidFill>
                <a:latin typeface="Calisto MT" panose="02040603050505030304" pitchFamily="18" charset="0"/>
              </a:rPr>
              <a:t>	),</a:t>
            </a:r>
          </a:p>
          <a:p>
            <a:pPr algn="just"/>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max_genre_per_country</a:t>
            </a:r>
            <a:r>
              <a:rPr lang="en-US" sz="1500" dirty="0">
                <a:solidFill>
                  <a:schemeClr val="bg1"/>
                </a:solidFill>
                <a:latin typeface="Calisto MT" panose="02040603050505030304" pitchFamily="18" charset="0"/>
              </a:rPr>
              <a:t> AS (SELECT MAX(</a:t>
            </a:r>
            <a:r>
              <a:rPr lang="en-US" sz="1500" dirty="0" err="1">
                <a:solidFill>
                  <a:schemeClr val="bg1"/>
                </a:solidFill>
                <a:latin typeface="Calisto MT" panose="02040603050505030304" pitchFamily="18" charset="0"/>
              </a:rPr>
              <a:t>purchases_per_genre</a:t>
            </a:r>
            <a:r>
              <a:rPr lang="en-US" sz="1500" dirty="0">
                <a:solidFill>
                  <a:schemeClr val="bg1"/>
                </a:solidFill>
                <a:latin typeface="Calisto MT" panose="02040603050505030304" pitchFamily="18" charset="0"/>
              </a:rPr>
              <a:t>) AS </a:t>
            </a:r>
            <a:r>
              <a:rPr lang="en-US" sz="1500" dirty="0" err="1">
                <a:solidFill>
                  <a:schemeClr val="bg1"/>
                </a:solidFill>
                <a:latin typeface="Calisto MT" panose="02040603050505030304" pitchFamily="18" charset="0"/>
              </a:rPr>
              <a:t>max_genre_number</a:t>
            </a:r>
            <a:r>
              <a:rPr lang="en-US" sz="1500" dirty="0">
                <a:solidFill>
                  <a:schemeClr val="bg1"/>
                </a:solidFill>
                <a:latin typeface="Calisto MT" panose="02040603050505030304" pitchFamily="18" charset="0"/>
              </a:rPr>
              <a:t>, country</a:t>
            </a:r>
          </a:p>
          <a:p>
            <a:pPr algn="just"/>
            <a:r>
              <a:rPr lang="en-US" sz="1500" dirty="0">
                <a:solidFill>
                  <a:schemeClr val="bg1"/>
                </a:solidFill>
                <a:latin typeface="Calisto MT" panose="02040603050505030304" pitchFamily="18" charset="0"/>
              </a:rPr>
              <a:t>		FROM </a:t>
            </a:r>
            <a:r>
              <a:rPr lang="en-US" sz="1500" dirty="0" err="1">
                <a:solidFill>
                  <a:schemeClr val="bg1"/>
                </a:solidFill>
                <a:latin typeface="Calisto MT" panose="02040603050505030304" pitchFamily="18" charset="0"/>
              </a:rPr>
              <a:t>sales_per_country</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GROUP BY 2</a:t>
            </a:r>
          </a:p>
          <a:p>
            <a:pPr algn="just"/>
            <a:r>
              <a:rPr lang="en-US" sz="1500" dirty="0">
                <a:solidFill>
                  <a:schemeClr val="bg1"/>
                </a:solidFill>
                <a:latin typeface="Calisto MT" panose="02040603050505030304" pitchFamily="18" charset="0"/>
              </a:rPr>
              <a:t>		ORDER BY 2)</a:t>
            </a:r>
          </a:p>
          <a:p>
            <a:pPr algn="just"/>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SELECT sales_per_country.* </a:t>
            </a:r>
          </a:p>
          <a:p>
            <a:pPr algn="just"/>
            <a:r>
              <a:rPr lang="en-US" sz="1500" dirty="0">
                <a:solidFill>
                  <a:schemeClr val="bg1"/>
                </a:solidFill>
                <a:latin typeface="Calisto MT" panose="02040603050505030304" pitchFamily="18" charset="0"/>
              </a:rPr>
              <a:t>FROM </a:t>
            </a:r>
            <a:r>
              <a:rPr lang="en-US" sz="1500" dirty="0" err="1">
                <a:solidFill>
                  <a:schemeClr val="bg1"/>
                </a:solidFill>
                <a:latin typeface="Calisto MT" panose="02040603050505030304" pitchFamily="18" charset="0"/>
              </a:rPr>
              <a:t>sales_per_country</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JOIN </a:t>
            </a:r>
            <a:r>
              <a:rPr lang="en-US" sz="1500" dirty="0" err="1">
                <a:solidFill>
                  <a:schemeClr val="bg1"/>
                </a:solidFill>
                <a:latin typeface="Calisto MT" panose="02040603050505030304" pitchFamily="18" charset="0"/>
              </a:rPr>
              <a:t>max_genre_per_country</a:t>
            </a:r>
            <a:r>
              <a:rPr lang="en-US" sz="1500" dirty="0">
                <a:solidFill>
                  <a:schemeClr val="bg1"/>
                </a:solidFill>
                <a:latin typeface="Calisto MT" panose="02040603050505030304" pitchFamily="18" charset="0"/>
              </a:rPr>
              <a:t> ON </a:t>
            </a:r>
            <a:r>
              <a:rPr lang="en-US" sz="1500" dirty="0" err="1">
                <a:solidFill>
                  <a:schemeClr val="bg1"/>
                </a:solidFill>
                <a:latin typeface="Calisto MT" panose="02040603050505030304" pitchFamily="18" charset="0"/>
              </a:rPr>
              <a:t>sales_per_country.country</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max_genre_per_country.country</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WHERE </a:t>
            </a:r>
            <a:r>
              <a:rPr lang="en-US" sz="1500" dirty="0" err="1">
                <a:solidFill>
                  <a:schemeClr val="bg1"/>
                </a:solidFill>
                <a:latin typeface="Calisto MT" panose="02040603050505030304" pitchFamily="18" charset="0"/>
              </a:rPr>
              <a:t>sales_per_country.purchases_per_genre</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max_genre_per_country.max_genre_number</a:t>
            </a:r>
            <a:r>
              <a:rPr lang="en-US" sz="1500" dirty="0">
                <a:solidFill>
                  <a:schemeClr val="bg1"/>
                </a:solidFill>
                <a:latin typeface="Calisto MT" panose="02040603050505030304" pitchFamily="18" charset="0"/>
              </a:rPr>
              <a:t>;</a:t>
            </a:r>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537725"/>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22FFB974-4744-17B9-A50A-21DD802BCC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spTree>
    <p:extLst>
      <p:ext uri="{BB962C8B-B14F-4D97-AF65-F5344CB8AC3E}">
        <p14:creationId xmlns:p14="http://schemas.microsoft.com/office/powerpoint/2010/main" val="978686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200" dirty="0">
                <a:solidFill>
                  <a:schemeClr val="bg1"/>
                </a:solidFill>
                <a:latin typeface="Berlin Sans FB Demi" panose="020E0802020502020306" pitchFamily="34" charset="0"/>
              </a:rPr>
              <a:t>	We want to find out the most popular music Genre for each country. We determine the most popular genre as the genre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	with the highest amount of purchases. Write a query that returns each country along with the top Genre. For countries where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the maximum number of purchases is shared return all Genres.</a:t>
            </a:r>
            <a:endParaRPr lang="en-IN" sz="12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537725"/>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22FFB974-4744-17B9-A50A-21DD802BCC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pic>
        <p:nvPicPr>
          <p:cNvPr id="6" name="Picture 5">
            <a:extLst>
              <a:ext uri="{FF2B5EF4-FFF2-40B4-BE49-F238E27FC236}">
                <a16:creationId xmlns:a16="http://schemas.microsoft.com/office/drawing/2014/main" id="{52D19669-359E-8163-1388-F65A82AE1F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072" y="1537724"/>
            <a:ext cx="9293650" cy="5154623"/>
          </a:xfrm>
          <a:prstGeom prst="rect">
            <a:avLst/>
          </a:prstGeom>
        </p:spPr>
      </p:pic>
    </p:spTree>
    <p:extLst>
      <p:ext uri="{BB962C8B-B14F-4D97-AF65-F5344CB8AC3E}">
        <p14:creationId xmlns:p14="http://schemas.microsoft.com/office/powerpoint/2010/main" val="37339027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200" dirty="0">
                <a:solidFill>
                  <a:schemeClr val="bg1"/>
                </a:solidFill>
                <a:latin typeface="Berlin Sans FB Demi" panose="020E0802020502020306" pitchFamily="34" charset="0"/>
              </a:rPr>
              <a:t>	Write a query that determines the customer that has spent the most on music for each country.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	Write a query that returns the country along with the top customer and how much they spent.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	For countries where the top amount spent is shared, provide all customers who spent this amount.</a:t>
            </a:r>
            <a:endParaRPr lang="en-IN" sz="12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fontScale="70000" lnSpcReduction="20000"/>
          </a:bodyPr>
          <a:lstStyle/>
          <a:p>
            <a:pPr algn="just">
              <a:lnSpc>
                <a:spcPct val="120000"/>
              </a:lnSpc>
              <a:spcBef>
                <a:spcPts val="0"/>
              </a:spcBef>
            </a:pPr>
            <a:r>
              <a:rPr lang="en-US" sz="1500" dirty="0">
                <a:solidFill>
                  <a:schemeClr val="bg1"/>
                </a:solidFill>
                <a:latin typeface="Calisto MT" panose="02040603050505030304" pitchFamily="18" charset="0"/>
              </a:rPr>
              <a:t>WITH </a:t>
            </a:r>
            <a:r>
              <a:rPr lang="en-US" sz="1500" dirty="0" err="1">
                <a:solidFill>
                  <a:schemeClr val="bg1"/>
                </a:solidFill>
                <a:latin typeface="Calisto MT" panose="02040603050505030304" pitchFamily="18" charset="0"/>
              </a:rPr>
              <a:t>Customter_with_country</a:t>
            </a:r>
            <a:r>
              <a:rPr lang="en-US" sz="1500" dirty="0">
                <a:solidFill>
                  <a:schemeClr val="bg1"/>
                </a:solidFill>
                <a:latin typeface="Calisto MT" panose="02040603050505030304" pitchFamily="18" charset="0"/>
              </a:rPr>
              <a:t> AS (</a:t>
            </a:r>
          </a:p>
          <a:p>
            <a:pPr algn="just">
              <a:lnSpc>
                <a:spcPct val="120000"/>
              </a:lnSpc>
              <a:spcBef>
                <a:spcPts val="0"/>
              </a:spcBef>
            </a:pPr>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customer.customer_id,first_name,last_name,billing_country,SUM</a:t>
            </a:r>
            <a:r>
              <a:rPr lang="en-US" sz="1500" dirty="0">
                <a:solidFill>
                  <a:schemeClr val="bg1"/>
                </a:solidFill>
                <a:latin typeface="Calisto MT" panose="02040603050505030304" pitchFamily="18" charset="0"/>
              </a:rPr>
              <a:t>(total) AS </a:t>
            </a:r>
            <a:r>
              <a:rPr lang="en-US" sz="1500" dirty="0" err="1">
                <a:solidFill>
                  <a:schemeClr val="bg1"/>
                </a:solidFill>
                <a:latin typeface="Calisto MT" panose="02040603050505030304" pitchFamily="18" charset="0"/>
              </a:rPr>
              <a:t>total_spending</a:t>
            </a:r>
            <a:r>
              <a:rPr lang="en-US" sz="1500" dirty="0">
                <a:solidFill>
                  <a:schemeClr val="bg1"/>
                </a:solidFill>
                <a:latin typeface="Calisto MT" panose="02040603050505030304" pitchFamily="18" charset="0"/>
              </a:rPr>
              <a:t>,</a:t>
            </a:r>
          </a:p>
          <a:p>
            <a:pPr algn="just">
              <a:lnSpc>
                <a:spcPct val="120000"/>
              </a:lnSpc>
              <a:spcBef>
                <a:spcPts val="0"/>
              </a:spcBef>
            </a:pPr>
            <a:r>
              <a:rPr lang="en-US" sz="1500" dirty="0">
                <a:solidFill>
                  <a:schemeClr val="bg1"/>
                </a:solidFill>
                <a:latin typeface="Calisto MT" panose="02040603050505030304" pitchFamily="18" charset="0"/>
              </a:rPr>
              <a:t>	    ROW_NUMBER() OVER(PARTITION BY </a:t>
            </a:r>
            <a:r>
              <a:rPr lang="en-US" sz="1500" dirty="0" err="1">
                <a:solidFill>
                  <a:schemeClr val="bg1"/>
                </a:solidFill>
                <a:latin typeface="Calisto MT" panose="02040603050505030304" pitchFamily="18" charset="0"/>
              </a:rPr>
              <a:t>billing_country</a:t>
            </a:r>
            <a:r>
              <a:rPr lang="en-US" sz="1500" dirty="0">
                <a:solidFill>
                  <a:schemeClr val="bg1"/>
                </a:solidFill>
                <a:latin typeface="Calisto MT" panose="02040603050505030304" pitchFamily="18" charset="0"/>
              </a:rPr>
              <a:t> ORDER BY SUM(total) DESC) AS </a:t>
            </a:r>
            <a:r>
              <a:rPr lang="en-US" sz="1500" dirty="0" err="1">
                <a:solidFill>
                  <a:schemeClr val="bg1"/>
                </a:solidFill>
                <a:latin typeface="Calisto MT" panose="02040603050505030304" pitchFamily="18" charset="0"/>
              </a:rPr>
              <a:t>RowNo</a:t>
            </a:r>
            <a:r>
              <a:rPr lang="en-US" sz="1500" dirty="0">
                <a:solidFill>
                  <a:schemeClr val="bg1"/>
                </a:solidFill>
                <a:latin typeface="Calisto MT" panose="02040603050505030304" pitchFamily="18" charset="0"/>
              </a:rPr>
              <a:t> </a:t>
            </a:r>
          </a:p>
          <a:p>
            <a:pPr algn="just">
              <a:lnSpc>
                <a:spcPct val="120000"/>
              </a:lnSpc>
              <a:spcBef>
                <a:spcPts val="0"/>
              </a:spcBef>
            </a:pPr>
            <a:r>
              <a:rPr lang="en-US" sz="1500" dirty="0">
                <a:solidFill>
                  <a:schemeClr val="bg1"/>
                </a:solidFill>
                <a:latin typeface="Calisto MT" panose="02040603050505030304" pitchFamily="18" charset="0"/>
              </a:rPr>
              <a:t>		FROM invoice</a:t>
            </a:r>
          </a:p>
          <a:p>
            <a:pPr algn="just">
              <a:lnSpc>
                <a:spcPct val="120000"/>
              </a:lnSpc>
              <a:spcBef>
                <a:spcPts val="0"/>
              </a:spcBef>
            </a:pPr>
            <a:r>
              <a:rPr lang="en-US" sz="1500" dirty="0">
                <a:solidFill>
                  <a:schemeClr val="bg1"/>
                </a:solidFill>
                <a:latin typeface="Calisto MT" panose="02040603050505030304" pitchFamily="18" charset="0"/>
              </a:rPr>
              <a:t>		JOIN customer ON </a:t>
            </a:r>
            <a:r>
              <a:rPr lang="en-US" sz="1500" dirty="0" err="1">
                <a:solidFill>
                  <a:schemeClr val="bg1"/>
                </a:solidFill>
                <a:latin typeface="Calisto MT" panose="02040603050505030304" pitchFamily="18" charset="0"/>
              </a:rPr>
              <a:t>customer.customer_id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invoice.customer_id</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GROUP BY 1,2,3,4</a:t>
            </a:r>
          </a:p>
          <a:p>
            <a:pPr algn="just">
              <a:lnSpc>
                <a:spcPct val="120000"/>
              </a:lnSpc>
              <a:spcBef>
                <a:spcPts val="0"/>
              </a:spcBef>
            </a:pPr>
            <a:r>
              <a:rPr lang="en-US" sz="1500" dirty="0">
                <a:solidFill>
                  <a:schemeClr val="bg1"/>
                </a:solidFill>
                <a:latin typeface="Calisto MT" panose="02040603050505030304" pitchFamily="18" charset="0"/>
              </a:rPr>
              <a:t>		ORDER BY 4 ASC,5 DESC)</a:t>
            </a:r>
          </a:p>
          <a:p>
            <a:pPr algn="just">
              <a:lnSpc>
                <a:spcPct val="120000"/>
              </a:lnSpc>
              <a:spcBef>
                <a:spcPts val="0"/>
              </a:spcBef>
            </a:pPr>
            <a:r>
              <a:rPr lang="en-US" sz="1500" dirty="0">
                <a:solidFill>
                  <a:schemeClr val="bg1"/>
                </a:solidFill>
                <a:latin typeface="Calisto MT" panose="02040603050505030304" pitchFamily="18" charset="0"/>
              </a:rPr>
              <a:t>SELECT * FROM </a:t>
            </a:r>
            <a:r>
              <a:rPr lang="en-US" sz="1500" dirty="0" err="1">
                <a:solidFill>
                  <a:schemeClr val="bg1"/>
                </a:solidFill>
                <a:latin typeface="Calisto MT" panose="02040603050505030304" pitchFamily="18" charset="0"/>
              </a:rPr>
              <a:t>Customter_with_country</a:t>
            </a:r>
            <a:r>
              <a:rPr lang="en-US" sz="1500" dirty="0">
                <a:solidFill>
                  <a:schemeClr val="bg1"/>
                </a:solidFill>
                <a:latin typeface="Calisto MT" panose="02040603050505030304" pitchFamily="18" charset="0"/>
              </a:rPr>
              <a:t> WHERE </a:t>
            </a:r>
            <a:r>
              <a:rPr lang="en-US" sz="1500" dirty="0" err="1">
                <a:solidFill>
                  <a:schemeClr val="bg1"/>
                </a:solidFill>
                <a:latin typeface="Calisto MT" panose="02040603050505030304" pitchFamily="18" charset="0"/>
              </a:rPr>
              <a:t>RowNo</a:t>
            </a:r>
            <a:r>
              <a:rPr lang="en-US" sz="1500" dirty="0">
                <a:solidFill>
                  <a:schemeClr val="bg1"/>
                </a:solidFill>
                <a:latin typeface="Calisto MT" panose="02040603050505030304" pitchFamily="18" charset="0"/>
              </a:rPr>
              <a:t> &lt;= 1</a:t>
            </a: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Method 2: Using Recursive */</a:t>
            </a: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WITH RECURSIVE </a:t>
            </a:r>
          </a:p>
          <a:p>
            <a:pPr algn="just">
              <a:lnSpc>
                <a:spcPct val="120000"/>
              </a:lnSpc>
              <a:spcBef>
                <a:spcPts val="0"/>
              </a:spcBef>
            </a:pP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customter_with_country</a:t>
            </a:r>
            <a:r>
              <a:rPr lang="en-US" sz="1500" dirty="0">
                <a:solidFill>
                  <a:schemeClr val="bg1"/>
                </a:solidFill>
                <a:latin typeface="Calisto MT" panose="02040603050505030304" pitchFamily="18" charset="0"/>
              </a:rPr>
              <a:t> AS (</a:t>
            </a:r>
          </a:p>
          <a:p>
            <a:pPr algn="just">
              <a:lnSpc>
                <a:spcPct val="120000"/>
              </a:lnSpc>
              <a:spcBef>
                <a:spcPts val="0"/>
              </a:spcBef>
            </a:pPr>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customer.customer_id,first_name,last_name,billing_country,SUM</a:t>
            </a:r>
            <a:r>
              <a:rPr lang="en-US" sz="1500" dirty="0">
                <a:solidFill>
                  <a:schemeClr val="bg1"/>
                </a:solidFill>
                <a:latin typeface="Calisto MT" panose="02040603050505030304" pitchFamily="18" charset="0"/>
              </a:rPr>
              <a:t>(total) AS </a:t>
            </a:r>
            <a:r>
              <a:rPr lang="en-US" sz="1500" dirty="0" err="1">
                <a:solidFill>
                  <a:schemeClr val="bg1"/>
                </a:solidFill>
                <a:latin typeface="Calisto MT" panose="02040603050505030304" pitchFamily="18" charset="0"/>
              </a:rPr>
              <a:t>total_spending</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FROM invoice</a:t>
            </a:r>
          </a:p>
          <a:p>
            <a:pPr algn="just">
              <a:lnSpc>
                <a:spcPct val="120000"/>
              </a:lnSpc>
              <a:spcBef>
                <a:spcPts val="0"/>
              </a:spcBef>
            </a:pPr>
            <a:r>
              <a:rPr lang="en-US" sz="1500" dirty="0">
                <a:solidFill>
                  <a:schemeClr val="bg1"/>
                </a:solidFill>
                <a:latin typeface="Calisto MT" panose="02040603050505030304" pitchFamily="18" charset="0"/>
              </a:rPr>
              <a:t>		JOIN customer ON </a:t>
            </a:r>
            <a:r>
              <a:rPr lang="en-US" sz="1500" dirty="0" err="1">
                <a:solidFill>
                  <a:schemeClr val="bg1"/>
                </a:solidFill>
                <a:latin typeface="Calisto MT" panose="02040603050505030304" pitchFamily="18" charset="0"/>
              </a:rPr>
              <a:t>customer.customer_id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invoice.customer_id</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GROUP BY 1,2,3,4</a:t>
            </a:r>
          </a:p>
          <a:p>
            <a:pPr algn="just">
              <a:lnSpc>
                <a:spcPct val="120000"/>
              </a:lnSpc>
              <a:spcBef>
                <a:spcPts val="0"/>
              </a:spcBef>
            </a:pPr>
            <a:r>
              <a:rPr lang="en-US" sz="1500" dirty="0">
                <a:solidFill>
                  <a:schemeClr val="bg1"/>
                </a:solidFill>
                <a:latin typeface="Calisto MT" panose="02040603050505030304" pitchFamily="18" charset="0"/>
              </a:rPr>
              <a:t>		ORDER BY 2,3 DESC),</a:t>
            </a: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country_max_spending</a:t>
            </a:r>
            <a:r>
              <a:rPr lang="en-US" sz="1500" dirty="0">
                <a:solidFill>
                  <a:schemeClr val="bg1"/>
                </a:solidFill>
                <a:latin typeface="Calisto MT" panose="02040603050505030304" pitchFamily="18" charset="0"/>
              </a:rPr>
              <a:t> AS(</a:t>
            </a:r>
          </a:p>
          <a:p>
            <a:pPr algn="just">
              <a:lnSpc>
                <a:spcPct val="120000"/>
              </a:lnSpc>
              <a:spcBef>
                <a:spcPts val="0"/>
              </a:spcBef>
            </a:pPr>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billing_country,MAX</a:t>
            </a:r>
            <a:r>
              <a:rPr lang="en-US" sz="1500" dirty="0">
                <a:solidFill>
                  <a:schemeClr val="bg1"/>
                </a:solidFill>
                <a:latin typeface="Calisto MT" panose="02040603050505030304" pitchFamily="18" charset="0"/>
              </a:rPr>
              <a:t>(</a:t>
            </a:r>
            <a:r>
              <a:rPr lang="en-US" sz="1500" dirty="0" err="1">
                <a:solidFill>
                  <a:schemeClr val="bg1"/>
                </a:solidFill>
                <a:latin typeface="Calisto MT" panose="02040603050505030304" pitchFamily="18" charset="0"/>
              </a:rPr>
              <a:t>total_spending</a:t>
            </a:r>
            <a:r>
              <a:rPr lang="en-US" sz="1500" dirty="0">
                <a:solidFill>
                  <a:schemeClr val="bg1"/>
                </a:solidFill>
                <a:latin typeface="Calisto MT" panose="02040603050505030304" pitchFamily="18" charset="0"/>
              </a:rPr>
              <a:t>) AS </a:t>
            </a:r>
            <a:r>
              <a:rPr lang="en-US" sz="1500" dirty="0" err="1">
                <a:solidFill>
                  <a:schemeClr val="bg1"/>
                </a:solidFill>
                <a:latin typeface="Calisto MT" panose="02040603050505030304" pitchFamily="18" charset="0"/>
              </a:rPr>
              <a:t>max_spending</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FROM </a:t>
            </a:r>
            <a:r>
              <a:rPr lang="en-US" sz="1500" dirty="0" err="1">
                <a:solidFill>
                  <a:schemeClr val="bg1"/>
                </a:solidFill>
                <a:latin typeface="Calisto MT" panose="02040603050505030304" pitchFamily="18" charset="0"/>
              </a:rPr>
              <a:t>customter_with_country</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		GROUP BY </a:t>
            </a:r>
            <a:r>
              <a:rPr lang="en-US" sz="1500" dirty="0" err="1">
                <a:solidFill>
                  <a:schemeClr val="bg1"/>
                </a:solidFill>
                <a:latin typeface="Calisto MT" panose="02040603050505030304" pitchFamily="18" charset="0"/>
              </a:rPr>
              <a:t>billing_country</a:t>
            </a:r>
            <a:r>
              <a:rPr lang="en-US" sz="1500" dirty="0">
                <a:solidFill>
                  <a:schemeClr val="bg1"/>
                </a:solidFill>
                <a:latin typeface="Calisto MT" panose="02040603050505030304" pitchFamily="18" charset="0"/>
              </a:rPr>
              <a:t>)</a:t>
            </a: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SELECT </a:t>
            </a:r>
            <a:r>
              <a:rPr lang="en-US" sz="1500" dirty="0" err="1">
                <a:solidFill>
                  <a:schemeClr val="bg1"/>
                </a:solidFill>
                <a:latin typeface="Calisto MT" panose="02040603050505030304" pitchFamily="18" charset="0"/>
              </a:rPr>
              <a:t>cc.billing_country</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cc.total_spending</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cc.first_name</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cc.last_name</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cc.customer_id</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FROM </a:t>
            </a:r>
            <a:r>
              <a:rPr lang="en-US" sz="1500" dirty="0" err="1">
                <a:solidFill>
                  <a:schemeClr val="bg1"/>
                </a:solidFill>
                <a:latin typeface="Calisto MT" panose="02040603050505030304" pitchFamily="18" charset="0"/>
              </a:rPr>
              <a:t>customter_with_country</a:t>
            </a:r>
            <a:r>
              <a:rPr lang="en-US" sz="1500" dirty="0">
                <a:solidFill>
                  <a:schemeClr val="bg1"/>
                </a:solidFill>
                <a:latin typeface="Calisto MT" panose="02040603050505030304" pitchFamily="18" charset="0"/>
              </a:rPr>
              <a:t> cc</a:t>
            </a:r>
          </a:p>
          <a:p>
            <a:pPr algn="just">
              <a:lnSpc>
                <a:spcPct val="120000"/>
              </a:lnSpc>
              <a:spcBef>
                <a:spcPts val="0"/>
              </a:spcBef>
            </a:pPr>
            <a:r>
              <a:rPr lang="en-US" sz="1500" dirty="0">
                <a:solidFill>
                  <a:schemeClr val="bg1"/>
                </a:solidFill>
                <a:latin typeface="Calisto MT" panose="02040603050505030304" pitchFamily="18" charset="0"/>
              </a:rPr>
              <a:t>JOIN </a:t>
            </a:r>
            <a:r>
              <a:rPr lang="en-US" sz="1500" dirty="0" err="1">
                <a:solidFill>
                  <a:schemeClr val="bg1"/>
                </a:solidFill>
                <a:latin typeface="Calisto MT" panose="02040603050505030304" pitchFamily="18" charset="0"/>
              </a:rPr>
              <a:t>country_max_spending</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ms</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ON </a:t>
            </a:r>
            <a:r>
              <a:rPr lang="en-US" sz="1500" dirty="0" err="1">
                <a:solidFill>
                  <a:schemeClr val="bg1"/>
                </a:solidFill>
                <a:latin typeface="Calisto MT" panose="02040603050505030304" pitchFamily="18" charset="0"/>
              </a:rPr>
              <a:t>cc.billing_country</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ms.billing_country</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WHERE </a:t>
            </a:r>
            <a:r>
              <a:rPr lang="en-US" sz="1500" dirty="0" err="1">
                <a:solidFill>
                  <a:schemeClr val="bg1"/>
                </a:solidFill>
                <a:latin typeface="Calisto MT" panose="02040603050505030304" pitchFamily="18" charset="0"/>
              </a:rPr>
              <a:t>cc.total_spending</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ms.max_spending</a:t>
            </a:r>
            <a:endParaRPr lang="en-US" sz="1500" dirty="0">
              <a:solidFill>
                <a:schemeClr val="bg1"/>
              </a:solidFill>
              <a:latin typeface="Calisto MT" panose="02040603050505030304" pitchFamily="18" charset="0"/>
            </a:endParaRPr>
          </a:p>
          <a:p>
            <a:pPr algn="just">
              <a:lnSpc>
                <a:spcPct val="120000"/>
              </a:lnSpc>
              <a:spcBef>
                <a:spcPts val="0"/>
              </a:spcBef>
            </a:pPr>
            <a:r>
              <a:rPr lang="en-US" sz="1500" dirty="0">
                <a:solidFill>
                  <a:schemeClr val="bg1"/>
                </a:solidFill>
                <a:latin typeface="Calisto MT" panose="02040603050505030304" pitchFamily="18" charset="0"/>
              </a:rPr>
              <a:t>ORDER BY 1;</a:t>
            </a:r>
          </a:p>
          <a:p>
            <a:pPr algn="just">
              <a:lnSpc>
                <a:spcPct val="120000"/>
              </a:lnSpc>
              <a:spcBef>
                <a:spcPts val="0"/>
              </a:spcBef>
            </a:pPr>
            <a:endParaRPr lang="en-US" sz="1500" dirty="0">
              <a:solidFill>
                <a:schemeClr val="bg1"/>
              </a:solidFill>
              <a:latin typeface="Calisto MT" panose="02040603050505030304" pitchFamily="18" charset="0"/>
            </a:endParaRPr>
          </a:p>
          <a:p>
            <a:pPr algn="just">
              <a:lnSpc>
                <a:spcPct val="120000"/>
              </a:lnSpc>
              <a:spcBef>
                <a:spcPts val="0"/>
              </a:spcBef>
            </a:pPr>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537725"/>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22FFB974-4744-17B9-A50A-21DD802BCC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spTree>
    <p:extLst>
      <p:ext uri="{BB962C8B-B14F-4D97-AF65-F5344CB8AC3E}">
        <p14:creationId xmlns:p14="http://schemas.microsoft.com/office/powerpoint/2010/main" val="832797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200" dirty="0">
                <a:solidFill>
                  <a:schemeClr val="bg1"/>
                </a:solidFill>
                <a:latin typeface="Berlin Sans FB Demi" panose="020E0802020502020306" pitchFamily="34" charset="0"/>
              </a:rPr>
              <a:t>	We want to find out the most popular music Genre for each country. We determine the most popular genre as the genre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	with the highest amount of purchases. Write a query that returns each country along with the top Genre. For countries where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the maximum number of purchases is shared return all Genres.</a:t>
            </a:r>
            <a:endParaRPr lang="en-IN" sz="12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537725"/>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22FFB974-4744-17B9-A50A-21DD802BCC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pic>
        <p:nvPicPr>
          <p:cNvPr id="6" name="Picture 5">
            <a:extLst>
              <a:ext uri="{FF2B5EF4-FFF2-40B4-BE49-F238E27FC236}">
                <a16:creationId xmlns:a16="http://schemas.microsoft.com/office/drawing/2014/main" id="{52D19669-359E-8163-1388-F65A82AE1F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072" y="1537724"/>
            <a:ext cx="9293650" cy="5154623"/>
          </a:xfrm>
          <a:prstGeom prst="rect">
            <a:avLst/>
          </a:prstGeom>
        </p:spPr>
      </p:pic>
    </p:spTree>
    <p:extLst>
      <p:ext uri="{BB962C8B-B14F-4D97-AF65-F5344CB8AC3E}">
        <p14:creationId xmlns:p14="http://schemas.microsoft.com/office/powerpoint/2010/main" val="25625076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IN" sz="4800" dirty="0">
                <a:solidFill>
                  <a:schemeClr val="bg1"/>
                </a:solidFill>
                <a:latin typeface="Algerian" panose="04020705040A02060702" pitchFamily="82" charset="0"/>
              </a:rPr>
              <a:t>Music Store Data Analysis</a:t>
            </a: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fontScale="92500" lnSpcReduction="10000"/>
          </a:bodyPr>
          <a:lstStyle/>
          <a:p>
            <a:pPr algn="just"/>
            <a:r>
              <a:rPr lang="en-IN" sz="2400" dirty="0">
                <a:solidFill>
                  <a:schemeClr val="bg1"/>
                </a:solidFill>
              </a:rPr>
              <a:t>The store want to increase their sale. So we need to solve several queries using SQL to help in their business growth.</a:t>
            </a:r>
          </a:p>
          <a:p>
            <a:pPr algn="just"/>
            <a:r>
              <a:rPr lang="en-IN" dirty="0">
                <a:solidFill>
                  <a:schemeClr val="bg1"/>
                </a:solidFill>
              </a:rPr>
              <a:t>We have total 11 tables : </a:t>
            </a:r>
          </a:p>
          <a:p>
            <a:pPr marL="342900" indent="-342900" algn="just">
              <a:buFont typeface="Wingdings" panose="05000000000000000000" pitchFamily="2" charset="2"/>
              <a:buChar char="q"/>
            </a:pPr>
            <a:r>
              <a:rPr lang="en-IN" dirty="0">
                <a:solidFill>
                  <a:schemeClr val="bg1"/>
                </a:solidFill>
              </a:rPr>
              <a:t>Artist</a:t>
            </a:r>
          </a:p>
          <a:p>
            <a:pPr marL="342900" indent="-342900" algn="just">
              <a:buFont typeface="Wingdings" panose="05000000000000000000" pitchFamily="2" charset="2"/>
              <a:buChar char="q"/>
            </a:pPr>
            <a:r>
              <a:rPr lang="en-IN" dirty="0">
                <a:solidFill>
                  <a:schemeClr val="bg1"/>
                </a:solidFill>
              </a:rPr>
              <a:t>Album</a:t>
            </a:r>
          </a:p>
          <a:p>
            <a:pPr marL="342900" indent="-342900" algn="just">
              <a:buFont typeface="Wingdings" panose="05000000000000000000" pitchFamily="2" charset="2"/>
              <a:buChar char="q"/>
            </a:pPr>
            <a:r>
              <a:rPr lang="en-IN" dirty="0">
                <a:solidFill>
                  <a:schemeClr val="bg1"/>
                </a:solidFill>
              </a:rPr>
              <a:t>Playlist</a:t>
            </a:r>
          </a:p>
          <a:p>
            <a:pPr marL="342900" indent="-342900" algn="just">
              <a:buFont typeface="Wingdings" panose="05000000000000000000" pitchFamily="2" charset="2"/>
              <a:buChar char="q"/>
            </a:pPr>
            <a:r>
              <a:rPr lang="en-IN" dirty="0" err="1">
                <a:solidFill>
                  <a:schemeClr val="bg1"/>
                </a:solidFill>
              </a:rPr>
              <a:t>PlaylistTrack</a:t>
            </a:r>
            <a:endParaRPr lang="en-IN" dirty="0">
              <a:solidFill>
                <a:schemeClr val="bg1"/>
              </a:solidFill>
            </a:endParaRPr>
          </a:p>
          <a:p>
            <a:pPr marL="342900" indent="-342900" algn="just">
              <a:buFont typeface="Wingdings" panose="05000000000000000000" pitchFamily="2" charset="2"/>
              <a:buChar char="q"/>
            </a:pPr>
            <a:r>
              <a:rPr lang="en-IN" dirty="0">
                <a:solidFill>
                  <a:schemeClr val="bg1"/>
                </a:solidFill>
              </a:rPr>
              <a:t>Track</a:t>
            </a:r>
          </a:p>
          <a:p>
            <a:pPr marL="342900" indent="-342900" algn="just">
              <a:buFont typeface="Wingdings" panose="05000000000000000000" pitchFamily="2" charset="2"/>
              <a:buChar char="q"/>
            </a:pPr>
            <a:r>
              <a:rPr lang="en-IN" dirty="0">
                <a:solidFill>
                  <a:schemeClr val="bg1"/>
                </a:solidFill>
              </a:rPr>
              <a:t>MediaType</a:t>
            </a:r>
          </a:p>
          <a:p>
            <a:pPr marL="342900" indent="-342900" algn="just">
              <a:buFont typeface="Wingdings" panose="05000000000000000000" pitchFamily="2" charset="2"/>
              <a:buChar char="q"/>
            </a:pPr>
            <a:r>
              <a:rPr lang="en-IN" dirty="0">
                <a:solidFill>
                  <a:schemeClr val="bg1"/>
                </a:solidFill>
              </a:rPr>
              <a:t>Genre</a:t>
            </a:r>
          </a:p>
          <a:p>
            <a:pPr marL="342900" indent="-342900" algn="just">
              <a:buFont typeface="Wingdings" panose="05000000000000000000" pitchFamily="2" charset="2"/>
              <a:buChar char="q"/>
            </a:pPr>
            <a:r>
              <a:rPr lang="en-IN" dirty="0" err="1">
                <a:solidFill>
                  <a:schemeClr val="bg1"/>
                </a:solidFill>
              </a:rPr>
              <a:t>InvoiceLine</a:t>
            </a:r>
            <a:endParaRPr lang="en-IN" dirty="0">
              <a:solidFill>
                <a:schemeClr val="bg1"/>
              </a:solidFill>
            </a:endParaRPr>
          </a:p>
          <a:p>
            <a:pPr marL="342900" indent="-342900" algn="just">
              <a:buFont typeface="Wingdings" panose="05000000000000000000" pitchFamily="2" charset="2"/>
              <a:buChar char="q"/>
            </a:pPr>
            <a:r>
              <a:rPr lang="en-IN" dirty="0">
                <a:solidFill>
                  <a:schemeClr val="bg1"/>
                </a:solidFill>
              </a:rPr>
              <a:t>Employee</a:t>
            </a:r>
          </a:p>
          <a:p>
            <a:pPr marL="342900" indent="-342900" algn="just">
              <a:buFont typeface="Wingdings" panose="05000000000000000000" pitchFamily="2" charset="2"/>
              <a:buChar char="q"/>
            </a:pPr>
            <a:r>
              <a:rPr lang="en-IN" dirty="0">
                <a:solidFill>
                  <a:schemeClr val="bg1"/>
                </a:solidFill>
              </a:rPr>
              <a:t>Customer</a:t>
            </a:r>
          </a:p>
          <a:p>
            <a:pPr marL="342900" indent="-342900" algn="just">
              <a:buFont typeface="Wingdings" panose="05000000000000000000" pitchFamily="2" charset="2"/>
              <a:buChar char="q"/>
            </a:pPr>
            <a:r>
              <a:rPr lang="en-IN" dirty="0">
                <a:solidFill>
                  <a:schemeClr val="bg1"/>
                </a:solidFill>
              </a:rPr>
              <a:t>Invoice</a:t>
            </a:r>
          </a:p>
          <a:p>
            <a:pPr algn="just"/>
            <a:endParaRPr lang="en-IN" dirty="0">
              <a:solidFill>
                <a:schemeClr val="bg1"/>
              </a:solidFill>
            </a:endParaRPr>
          </a:p>
          <a:p>
            <a:pPr algn="just"/>
            <a:endParaRPr lang="en-IN" dirty="0"/>
          </a:p>
          <a:p>
            <a:pPr algn="just"/>
            <a:endParaRPr lang="en-IN" dirty="0"/>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13147"/>
            <a:ext cx="1330234" cy="846182"/>
          </a:xfrm>
          <a:prstGeom prst="rect">
            <a:avLst/>
          </a:prstGeom>
        </p:spPr>
      </p:pic>
      <p:pic>
        <p:nvPicPr>
          <p:cNvPr id="11" name="Picture 10">
            <a:extLst>
              <a:ext uri="{FF2B5EF4-FFF2-40B4-BE49-F238E27FC236}">
                <a16:creationId xmlns:a16="http://schemas.microsoft.com/office/drawing/2014/main" id="{DE4D36C5-6D9A-8EC5-FFBD-1A26942B00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00657" y="313148"/>
            <a:ext cx="1221377" cy="846181"/>
          </a:xfrm>
          <a:prstGeom prst="rect">
            <a:avLst/>
          </a:prstGeom>
        </p:spPr>
      </p:pic>
      <p:pic>
        <p:nvPicPr>
          <p:cNvPr id="15" name="Picture 14">
            <a:extLst>
              <a:ext uri="{FF2B5EF4-FFF2-40B4-BE49-F238E27FC236}">
                <a16:creationId xmlns:a16="http://schemas.microsoft.com/office/drawing/2014/main" id="{348149F8-B84D-0841-2A50-9AF76E0383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1371" y="1812834"/>
            <a:ext cx="7567749" cy="5045165"/>
          </a:xfrm>
          <a:prstGeom prst="rect">
            <a:avLst/>
          </a:prstGeom>
        </p:spPr>
      </p:pic>
    </p:spTree>
    <p:extLst>
      <p:ext uri="{BB962C8B-B14F-4D97-AF65-F5344CB8AC3E}">
        <p14:creationId xmlns:p14="http://schemas.microsoft.com/office/powerpoint/2010/main" val="3547293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IN" sz="2400" dirty="0">
                <a:solidFill>
                  <a:schemeClr val="bg1"/>
                </a:solidFill>
                <a:latin typeface="Berlin Sans FB Demi" panose="020E0802020502020306" pitchFamily="34" charset="0"/>
              </a:rPr>
              <a:t>         Who is the senior most employee based on the job title?</a:t>
            </a: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2800" dirty="0">
                <a:solidFill>
                  <a:schemeClr val="bg1"/>
                </a:solidFill>
                <a:latin typeface="Calisto MT" panose="02040603050505030304" pitchFamily="18" charset="0"/>
              </a:rPr>
              <a:t>	select </a:t>
            </a:r>
            <a:r>
              <a:rPr lang="en-US" sz="2800" dirty="0" err="1">
                <a:solidFill>
                  <a:schemeClr val="bg1"/>
                </a:solidFill>
                <a:latin typeface="Calisto MT" panose="02040603050505030304" pitchFamily="18" charset="0"/>
              </a:rPr>
              <a:t>first_name,last_name</a:t>
            </a:r>
            <a:r>
              <a:rPr lang="en-US" sz="2800" dirty="0">
                <a:solidFill>
                  <a:schemeClr val="bg1"/>
                </a:solidFill>
                <a:latin typeface="Calisto MT" panose="02040603050505030304" pitchFamily="18" charset="0"/>
              </a:rPr>
              <a:t> from employee</a:t>
            </a:r>
          </a:p>
          <a:p>
            <a:pPr algn="just"/>
            <a:r>
              <a:rPr lang="en-US" sz="2800" dirty="0">
                <a:solidFill>
                  <a:schemeClr val="bg1"/>
                </a:solidFill>
                <a:latin typeface="Calisto MT" panose="02040603050505030304" pitchFamily="18" charset="0"/>
              </a:rPr>
              <a:t>	order by levels desc</a:t>
            </a:r>
          </a:p>
          <a:p>
            <a:pPr algn="just"/>
            <a:r>
              <a:rPr lang="en-US" sz="2800" dirty="0">
                <a:solidFill>
                  <a:schemeClr val="bg1"/>
                </a:solidFill>
                <a:latin typeface="Calisto MT" panose="02040603050505030304" pitchFamily="18" charset="0"/>
              </a:rPr>
              <a:t>	Limit 1</a:t>
            </a:r>
          </a:p>
          <a:p>
            <a:pPr algn="just"/>
            <a:endParaRPr lang="en-US" sz="2800" dirty="0">
              <a:solidFill>
                <a:schemeClr val="bg1"/>
              </a:solidFill>
              <a:latin typeface="Calisto MT" panose="02040603050505030304" pitchFamily="18" charset="0"/>
            </a:endParaRPr>
          </a:p>
          <a:p>
            <a:pPr algn="just"/>
            <a:endParaRPr lang="en-US" sz="2800" dirty="0">
              <a:solidFill>
                <a:schemeClr val="bg1"/>
              </a:solidFill>
              <a:latin typeface="Calisto MT" panose="02040603050505030304" pitchFamily="18" charset="0"/>
            </a:endParaRPr>
          </a:p>
          <a:p>
            <a:pPr algn="just"/>
            <a:endParaRPr lang="en-US" sz="2800" dirty="0">
              <a:solidFill>
                <a:schemeClr val="bg1"/>
              </a:solidFill>
              <a:latin typeface="Calisto MT" panose="02040603050505030304" pitchFamily="18" charset="0"/>
            </a:endParaRPr>
          </a:p>
          <a:p>
            <a:pPr algn="just"/>
            <a:endParaRPr lang="en-IN" sz="28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640F8E6C-DB27-6534-336A-E4E55C8E23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8571" y="3790480"/>
            <a:ext cx="8870594" cy="1325806"/>
          </a:xfrm>
          <a:prstGeom prst="rect">
            <a:avLst/>
          </a:prstGeom>
        </p:spPr>
      </p:pic>
      <p:sp>
        <p:nvSpPr>
          <p:cNvPr id="16" name="Arrow: Chevron 15">
            <a:extLst>
              <a:ext uri="{FF2B5EF4-FFF2-40B4-BE49-F238E27FC236}">
                <a16:creationId xmlns:a16="http://schemas.microsoft.com/office/drawing/2014/main" id="{B7414A9A-81F2-C735-6A4D-92DBF282319C}"/>
              </a:ext>
            </a:extLst>
          </p:cNvPr>
          <p:cNvSpPr/>
          <p:nvPr/>
        </p:nvSpPr>
        <p:spPr>
          <a:xfrm>
            <a:off x="255361" y="3790480"/>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18" name="Picture 17">
            <a:extLst>
              <a:ext uri="{FF2B5EF4-FFF2-40B4-BE49-F238E27FC236}">
                <a16:creationId xmlns:a16="http://schemas.microsoft.com/office/drawing/2014/main" id="{9FFCD95F-FC41-80B8-3E5E-E5BEC7A20B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59164" y="5116286"/>
            <a:ext cx="2049955" cy="1741713"/>
          </a:xfrm>
          <a:prstGeom prst="rect">
            <a:avLst/>
          </a:prstGeom>
        </p:spPr>
      </p:pic>
    </p:spTree>
    <p:extLst>
      <p:ext uri="{BB962C8B-B14F-4D97-AF65-F5344CB8AC3E}">
        <p14:creationId xmlns:p14="http://schemas.microsoft.com/office/powerpoint/2010/main" val="2207200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IN" sz="2200" dirty="0">
                <a:solidFill>
                  <a:schemeClr val="bg1"/>
                </a:solidFill>
                <a:latin typeface="Berlin Sans FB Demi" panose="020E0802020502020306" pitchFamily="34" charset="0"/>
              </a:rPr>
              <a:t>          Which countries have the most Invoices and Least invoices?</a:t>
            </a: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2800" dirty="0">
                <a:solidFill>
                  <a:schemeClr val="bg1"/>
                </a:solidFill>
                <a:latin typeface="Calisto MT" panose="02040603050505030304" pitchFamily="18" charset="0"/>
              </a:rPr>
              <a:t>	</a:t>
            </a:r>
            <a:r>
              <a:rPr lang="en-US" dirty="0">
                <a:solidFill>
                  <a:schemeClr val="bg1"/>
                </a:solidFill>
                <a:latin typeface="Calisto MT" panose="02040603050505030304" pitchFamily="18" charset="0"/>
              </a:rPr>
              <a:t>select count(*) as </a:t>
            </a:r>
            <a:r>
              <a:rPr lang="en-US" dirty="0" err="1">
                <a:solidFill>
                  <a:schemeClr val="bg1"/>
                </a:solidFill>
                <a:latin typeface="Calisto MT" panose="02040603050505030304" pitchFamily="18" charset="0"/>
              </a:rPr>
              <a:t>invoices,billing_country</a:t>
            </a:r>
            <a:r>
              <a:rPr lang="en-US" dirty="0">
                <a:solidFill>
                  <a:schemeClr val="bg1"/>
                </a:solidFill>
                <a:latin typeface="Calisto MT" panose="02040603050505030304" pitchFamily="18" charset="0"/>
              </a:rPr>
              <a:t> 			</a:t>
            </a:r>
          </a:p>
          <a:p>
            <a:pPr algn="just"/>
            <a:r>
              <a:rPr lang="en-US" dirty="0">
                <a:solidFill>
                  <a:schemeClr val="bg1"/>
                </a:solidFill>
                <a:latin typeface="Calisto MT" panose="02040603050505030304" pitchFamily="18" charset="0"/>
              </a:rPr>
              <a:t>	from invoice</a:t>
            </a:r>
          </a:p>
          <a:p>
            <a:pPr algn="just"/>
            <a:r>
              <a:rPr lang="en-US" dirty="0">
                <a:solidFill>
                  <a:schemeClr val="bg1"/>
                </a:solidFill>
                <a:latin typeface="Calisto MT" panose="02040603050505030304" pitchFamily="18" charset="0"/>
              </a:rPr>
              <a:t>	group by </a:t>
            </a:r>
            <a:r>
              <a:rPr lang="en-US" dirty="0" err="1">
                <a:solidFill>
                  <a:schemeClr val="bg1"/>
                </a:solidFill>
                <a:latin typeface="Calisto MT" panose="02040603050505030304" pitchFamily="18" charset="0"/>
              </a:rPr>
              <a:t>billing_country</a:t>
            </a:r>
            <a:endParaRPr lang="en-US" dirty="0">
              <a:solidFill>
                <a:schemeClr val="bg1"/>
              </a:solidFill>
              <a:latin typeface="Calisto MT" panose="02040603050505030304" pitchFamily="18" charset="0"/>
            </a:endParaRPr>
          </a:p>
          <a:p>
            <a:pPr algn="just"/>
            <a:r>
              <a:rPr lang="en-US" dirty="0">
                <a:solidFill>
                  <a:schemeClr val="bg1"/>
                </a:solidFill>
                <a:latin typeface="Calisto MT" panose="02040603050505030304" pitchFamily="18" charset="0"/>
              </a:rPr>
              <a:t>	order by invoices desc</a:t>
            </a:r>
          </a:p>
          <a:p>
            <a:pPr algn="just"/>
            <a:r>
              <a:rPr lang="en-US" sz="2800" dirty="0">
                <a:solidFill>
                  <a:schemeClr val="bg1"/>
                </a:solidFill>
                <a:latin typeface="Calisto MT" panose="02040603050505030304" pitchFamily="18" charset="0"/>
              </a:rPr>
              <a:t>	</a:t>
            </a:r>
          </a:p>
          <a:p>
            <a:pPr algn="just"/>
            <a:r>
              <a:rPr lang="en-US" sz="2800" dirty="0">
                <a:solidFill>
                  <a:schemeClr val="bg1"/>
                </a:solidFill>
                <a:latin typeface="Calisto MT" panose="02040603050505030304" pitchFamily="18" charset="0"/>
              </a:rPr>
              <a:t>	</a:t>
            </a:r>
          </a:p>
          <a:p>
            <a:pPr algn="just"/>
            <a:r>
              <a:rPr lang="en-US" sz="2800" dirty="0">
                <a:solidFill>
                  <a:schemeClr val="bg1"/>
                </a:solidFill>
                <a:latin typeface="Calisto MT" panose="02040603050505030304" pitchFamily="18" charset="0"/>
              </a:rPr>
              <a:t>	</a:t>
            </a:r>
            <a:r>
              <a:rPr lang="en-US" dirty="0">
                <a:solidFill>
                  <a:schemeClr val="bg1"/>
                </a:solidFill>
                <a:latin typeface="Calisto MT" panose="02040603050505030304" pitchFamily="18" charset="0"/>
              </a:rPr>
              <a:t>select count(*) as </a:t>
            </a:r>
            <a:r>
              <a:rPr lang="en-US" dirty="0" err="1">
                <a:solidFill>
                  <a:schemeClr val="bg1"/>
                </a:solidFill>
                <a:latin typeface="Calisto MT" panose="02040603050505030304" pitchFamily="18" charset="0"/>
              </a:rPr>
              <a:t>invoices,billing_country</a:t>
            </a:r>
            <a:r>
              <a:rPr lang="en-US" dirty="0">
                <a:solidFill>
                  <a:schemeClr val="bg1"/>
                </a:solidFill>
                <a:latin typeface="Calisto MT" panose="02040603050505030304" pitchFamily="18" charset="0"/>
              </a:rPr>
              <a:t> 			</a:t>
            </a:r>
          </a:p>
          <a:p>
            <a:pPr algn="just"/>
            <a:r>
              <a:rPr lang="en-US" dirty="0">
                <a:solidFill>
                  <a:schemeClr val="bg1"/>
                </a:solidFill>
                <a:latin typeface="Calisto MT" panose="02040603050505030304" pitchFamily="18" charset="0"/>
              </a:rPr>
              <a:t>	from invoice</a:t>
            </a:r>
          </a:p>
          <a:p>
            <a:pPr algn="just"/>
            <a:r>
              <a:rPr lang="en-US" dirty="0">
                <a:solidFill>
                  <a:schemeClr val="bg1"/>
                </a:solidFill>
                <a:latin typeface="Calisto MT" panose="02040603050505030304" pitchFamily="18" charset="0"/>
              </a:rPr>
              <a:t>	group by </a:t>
            </a:r>
            <a:r>
              <a:rPr lang="en-US" dirty="0" err="1">
                <a:solidFill>
                  <a:schemeClr val="bg1"/>
                </a:solidFill>
                <a:latin typeface="Calisto MT" panose="02040603050505030304" pitchFamily="18" charset="0"/>
              </a:rPr>
              <a:t>billing_country</a:t>
            </a:r>
            <a:endParaRPr lang="en-US" dirty="0">
              <a:solidFill>
                <a:schemeClr val="bg1"/>
              </a:solidFill>
              <a:latin typeface="Calisto MT" panose="02040603050505030304" pitchFamily="18" charset="0"/>
            </a:endParaRPr>
          </a:p>
          <a:p>
            <a:pPr algn="just"/>
            <a:r>
              <a:rPr lang="en-US" dirty="0">
                <a:solidFill>
                  <a:schemeClr val="bg1"/>
                </a:solidFill>
                <a:latin typeface="Calisto MT" panose="02040603050505030304" pitchFamily="18" charset="0"/>
              </a:rPr>
              <a:t>	order by invoices</a:t>
            </a:r>
          </a:p>
          <a:p>
            <a:pPr algn="just"/>
            <a:endParaRPr lang="en-IN" sz="28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6351361" y="1471349"/>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sp>
        <p:nvSpPr>
          <p:cNvPr id="5" name="Arrow: Right 4">
            <a:extLst>
              <a:ext uri="{FF2B5EF4-FFF2-40B4-BE49-F238E27FC236}">
                <a16:creationId xmlns:a16="http://schemas.microsoft.com/office/drawing/2014/main" id="{3E787A77-2C1B-59C7-EE3A-02914BA93CEC}"/>
              </a:ext>
            </a:extLst>
          </p:cNvPr>
          <p:cNvSpPr/>
          <p:nvPr/>
        </p:nvSpPr>
        <p:spPr>
          <a:xfrm>
            <a:off x="182880" y="4368672"/>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4A7E9794-5D18-E122-607B-9A79701151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77553" y="1471349"/>
            <a:ext cx="4596395" cy="2411537"/>
          </a:xfrm>
          <a:prstGeom prst="rect">
            <a:avLst/>
          </a:prstGeom>
        </p:spPr>
      </p:pic>
      <p:sp>
        <p:nvSpPr>
          <p:cNvPr id="11" name="Arrow: Chevron 10">
            <a:extLst>
              <a:ext uri="{FF2B5EF4-FFF2-40B4-BE49-F238E27FC236}">
                <a16:creationId xmlns:a16="http://schemas.microsoft.com/office/drawing/2014/main" id="{EE6D4011-090C-F8FF-5BB9-41FE94B958AC}"/>
              </a:ext>
            </a:extLst>
          </p:cNvPr>
          <p:cNvSpPr/>
          <p:nvPr/>
        </p:nvSpPr>
        <p:spPr>
          <a:xfrm>
            <a:off x="6351361" y="4368672"/>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13" name="Picture 12">
            <a:extLst>
              <a:ext uri="{FF2B5EF4-FFF2-40B4-BE49-F238E27FC236}">
                <a16:creationId xmlns:a16="http://schemas.microsoft.com/office/drawing/2014/main" id="{FC689164-3F80-7488-204E-70DBE0F580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77552" y="4251557"/>
            <a:ext cx="4596395" cy="2411536"/>
          </a:xfrm>
          <a:prstGeom prst="rect">
            <a:avLst/>
          </a:prstGeom>
        </p:spPr>
      </p:pic>
    </p:spTree>
    <p:extLst>
      <p:ext uri="{BB962C8B-B14F-4D97-AF65-F5344CB8AC3E}">
        <p14:creationId xmlns:p14="http://schemas.microsoft.com/office/powerpoint/2010/main" val="2198718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IN" sz="2400" dirty="0">
                <a:solidFill>
                  <a:schemeClr val="bg1"/>
                </a:solidFill>
                <a:latin typeface="Berlin Sans FB Demi" panose="020E0802020502020306" pitchFamily="34" charset="0"/>
              </a:rPr>
              <a:t>What are top 3  values of total invoice?</a:t>
            </a: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2800" dirty="0">
                <a:solidFill>
                  <a:schemeClr val="bg1"/>
                </a:solidFill>
                <a:latin typeface="Calisto MT" panose="02040603050505030304" pitchFamily="18" charset="0"/>
              </a:rPr>
              <a:t>	select </a:t>
            </a:r>
            <a:r>
              <a:rPr lang="en-US" sz="2800" dirty="0" err="1">
                <a:solidFill>
                  <a:schemeClr val="bg1"/>
                </a:solidFill>
                <a:latin typeface="Calisto MT" panose="02040603050505030304" pitchFamily="18" charset="0"/>
              </a:rPr>
              <a:t>invoice_id,customer_id,invoice_date,total</a:t>
            </a:r>
            <a:r>
              <a:rPr lang="en-US" sz="2800" dirty="0">
                <a:solidFill>
                  <a:schemeClr val="bg1"/>
                </a:solidFill>
                <a:latin typeface="Calisto MT" panose="02040603050505030304" pitchFamily="18" charset="0"/>
              </a:rPr>
              <a:t> </a:t>
            </a:r>
          </a:p>
          <a:p>
            <a:pPr algn="just"/>
            <a:r>
              <a:rPr lang="en-US" sz="2800" dirty="0">
                <a:solidFill>
                  <a:schemeClr val="bg1"/>
                </a:solidFill>
                <a:latin typeface="Calisto MT" panose="02040603050505030304" pitchFamily="18" charset="0"/>
              </a:rPr>
              <a:t>	from invoice</a:t>
            </a:r>
          </a:p>
          <a:p>
            <a:pPr algn="just"/>
            <a:r>
              <a:rPr lang="en-US" sz="2800" dirty="0">
                <a:solidFill>
                  <a:schemeClr val="bg1"/>
                </a:solidFill>
                <a:latin typeface="Calisto MT" panose="02040603050505030304" pitchFamily="18" charset="0"/>
              </a:rPr>
              <a:t>	limit 3</a:t>
            </a:r>
          </a:p>
          <a:p>
            <a:pPr algn="just"/>
            <a:endParaRPr lang="en-US" sz="2800" dirty="0">
              <a:solidFill>
                <a:schemeClr val="bg1"/>
              </a:solidFill>
              <a:latin typeface="Calisto MT" panose="02040603050505030304" pitchFamily="18" charset="0"/>
            </a:endParaRPr>
          </a:p>
          <a:p>
            <a:pPr algn="just"/>
            <a:endParaRPr lang="en-US" sz="2800" dirty="0">
              <a:solidFill>
                <a:schemeClr val="bg1"/>
              </a:solidFill>
              <a:latin typeface="Calisto MT" panose="02040603050505030304" pitchFamily="18" charset="0"/>
            </a:endParaRPr>
          </a:p>
          <a:p>
            <a:pPr algn="just"/>
            <a:endParaRPr lang="en-US" sz="2800" dirty="0">
              <a:solidFill>
                <a:schemeClr val="bg1"/>
              </a:solidFill>
              <a:latin typeface="Calisto MT" panose="02040603050505030304" pitchFamily="18" charset="0"/>
            </a:endParaRPr>
          </a:p>
          <a:p>
            <a:pPr algn="just"/>
            <a:endParaRPr lang="en-IN" sz="28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255361" y="3790480"/>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6" name="Picture 5">
            <a:extLst>
              <a:ext uri="{FF2B5EF4-FFF2-40B4-BE49-F238E27FC236}">
                <a16:creationId xmlns:a16="http://schemas.microsoft.com/office/drawing/2014/main" id="{9DEFF0AD-F9C0-A64C-1AC6-360E7DBE4D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283" y="3790479"/>
            <a:ext cx="9171925" cy="1905279"/>
          </a:xfrm>
          <a:prstGeom prst="rect">
            <a:avLst/>
          </a:prstGeom>
        </p:spPr>
      </p:pic>
      <p:pic>
        <p:nvPicPr>
          <p:cNvPr id="7" name="Picture 6">
            <a:extLst>
              <a:ext uri="{FF2B5EF4-FFF2-40B4-BE49-F238E27FC236}">
                <a16:creationId xmlns:a16="http://schemas.microsoft.com/office/drawing/2014/main" id="{22FFB974-4744-17B9-A50A-21DD802BCC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spTree>
    <p:extLst>
      <p:ext uri="{BB962C8B-B14F-4D97-AF65-F5344CB8AC3E}">
        <p14:creationId xmlns:p14="http://schemas.microsoft.com/office/powerpoint/2010/main" val="41985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200" dirty="0">
                <a:solidFill>
                  <a:schemeClr val="bg1"/>
                </a:solidFill>
                <a:latin typeface="Berlin Sans FB Demi" panose="020E0802020502020306" pitchFamily="34" charset="0"/>
              </a:rPr>
              <a:t>	Which city has the best customers? We would like to throw a promotional Music Festival in the city we made the most money.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Write a query that returns one city that has the highest sum of invoice totals. </a:t>
            </a:r>
            <a:br>
              <a:rPr lang="en-US" sz="1200" dirty="0">
                <a:solidFill>
                  <a:schemeClr val="bg1"/>
                </a:solidFill>
                <a:latin typeface="Berlin Sans FB Demi" panose="020E0802020502020306" pitchFamily="34" charset="0"/>
              </a:rPr>
            </a:br>
            <a:r>
              <a:rPr lang="en-US" sz="1200" dirty="0">
                <a:solidFill>
                  <a:schemeClr val="bg1"/>
                </a:solidFill>
                <a:latin typeface="Berlin Sans FB Demi" panose="020E0802020502020306" pitchFamily="34" charset="0"/>
              </a:rPr>
              <a:t>Return both the city name &amp; sum of all invoice totals</a:t>
            </a:r>
            <a:endParaRPr lang="en-IN" sz="12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2800" dirty="0">
                <a:solidFill>
                  <a:schemeClr val="bg1"/>
                </a:solidFill>
                <a:latin typeface="Calisto MT" panose="02040603050505030304" pitchFamily="18" charset="0"/>
              </a:rPr>
              <a:t>	</a:t>
            </a:r>
            <a:r>
              <a:rPr lang="en-US" sz="2200" dirty="0">
                <a:solidFill>
                  <a:schemeClr val="bg1"/>
                </a:solidFill>
                <a:latin typeface="Calisto MT" panose="02040603050505030304" pitchFamily="18" charset="0"/>
              </a:rPr>
              <a:t>select sum(total)as </a:t>
            </a:r>
            <a:r>
              <a:rPr lang="en-US" sz="2200" dirty="0" err="1">
                <a:solidFill>
                  <a:schemeClr val="bg1"/>
                </a:solidFill>
                <a:latin typeface="Calisto MT" panose="02040603050505030304" pitchFamily="18" charset="0"/>
              </a:rPr>
              <a:t>total_invoice,billing_city</a:t>
            </a:r>
            <a:endParaRPr lang="en-US" sz="2200" dirty="0">
              <a:solidFill>
                <a:schemeClr val="bg1"/>
              </a:solidFill>
              <a:latin typeface="Calisto MT" panose="02040603050505030304" pitchFamily="18" charset="0"/>
            </a:endParaRPr>
          </a:p>
          <a:p>
            <a:pPr algn="just"/>
            <a:r>
              <a:rPr lang="en-US" sz="2200" dirty="0">
                <a:solidFill>
                  <a:schemeClr val="bg1"/>
                </a:solidFill>
                <a:latin typeface="Calisto MT" panose="02040603050505030304" pitchFamily="18" charset="0"/>
              </a:rPr>
              <a:t>	from invoice</a:t>
            </a:r>
          </a:p>
          <a:p>
            <a:pPr algn="just"/>
            <a:r>
              <a:rPr lang="en-US" sz="2200" dirty="0">
                <a:solidFill>
                  <a:schemeClr val="bg1"/>
                </a:solidFill>
                <a:latin typeface="Calisto MT" panose="02040603050505030304" pitchFamily="18" charset="0"/>
              </a:rPr>
              <a:t>	group by </a:t>
            </a:r>
            <a:r>
              <a:rPr lang="en-US" sz="2200" dirty="0" err="1">
                <a:solidFill>
                  <a:schemeClr val="bg1"/>
                </a:solidFill>
                <a:latin typeface="Calisto MT" panose="02040603050505030304" pitchFamily="18" charset="0"/>
              </a:rPr>
              <a:t>billing_city</a:t>
            </a:r>
            <a:endParaRPr lang="en-US" sz="2200" dirty="0">
              <a:solidFill>
                <a:schemeClr val="bg1"/>
              </a:solidFill>
              <a:latin typeface="Calisto MT" panose="02040603050505030304" pitchFamily="18" charset="0"/>
            </a:endParaRPr>
          </a:p>
          <a:p>
            <a:pPr algn="just"/>
            <a:r>
              <a:rPr lang="en-US" sz="2200" dirty="0">
                <a:solidFill>
                  <a:schemeClr val="bg1"/>
                </a:solidFill>
                <a:latin typeface="Calisto MT" panose="02040603050505030304" pitchFamily="18" charset="0"/>
              </a:rPr>
              <a:t>	order by </a:t>
            </a:r>
            <a:r>
              <a:rPr lang="en-US" sz="2200" dirty="0" err="1">
                <a:solidFill>
                  <a:schemeClr val="bg1"/>
                </a:solidFill>
                <a:latin typeface="Calisto MT" panose="02040603050505030304" pitchFamily="18" charset="0"/>
              </a:rPr>
              <a:t>total_invoice</a:t>
            </a:r>
            <a:r>
              <a:rPr lang="en-US" sz="2200" dirty="0">
                <a:solidFill>
                  <a:schemeClr val="bg1"/>
                </a:solidFill>
                <a:latin typeface="Calisto MT" panose="02040603050505030304" pitchFamily="18" charset="0"/>
              </a:rPr>
              <a:t> desc</a:t>
            </a:r>
          </a:p>
          <a:p>
            <a:pPr algn="just"/>
            <a:r>
              <a:rPr lang="en-US" sz="2200" dirty="0">
                <a:solidFill>
                  <a:schemeClr val="bg1"/>
                </a:solidFill>
                <a:latin typeface="Calisto MT" panose="02040603050505030304" pitchFamily="18" charset="0"/>
              </a:rPr>
              <a:t>	limit 10</a:t>
            </a:r>
          </a:p>
          <a:p>
            <a:pPr algn="just"/>
            <a:endParaRPr lang="en-US" sz="2800" dirty="0">
              <a:solidFill>
                <a:schemeClr val="bg1"/>
              </a:solidFill>
              <a:latin typeface="Calisto MT" panose="02040603050505030304" pitchFamily="18" charset="0"/>
            </a:endParaRPr>
          </a:p>
          <a:p>
            <a:pPr algn="just"/>
            <a:endParaRPr lang="en-US" sz="2800" dirty="0">
              <a:solidFill>
                <a:schemeClr val="bg1"/>
              </a:solidFill>
              <a:latin typeface="Calisto MT" panose="02040603050505030304" pitchFamily="18" charset="0"/>
            </a:endParaRPr>
          </a:p>
          <a:p>
            <a:pPr algn="just"/>
            <a:endParaRPr lang="en-IN" sz="28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3821142" y="3875314"/>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5" name="Picture 4">
            <a:extLst>
              <a:ext uri="{FF2B5EF4-FFF2-40B4-BE49-F238E27FC236}">
                <a16:creationId xmlns:a16="http://schemas.microsoft.com/office/drawing/2014/main" id="{ACFD33F8-8848-01EE-7A45-370F508868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59164" y="5116286"/>
            <a:ext cx="2049955" cy="1741713"/>
          </a:xfrm>
          <a:prstGeom prst="rect">
            <a:avLst/>
          </a:prstGeom>
        </p:spPr>
      </p:pic>
      <p:pic>
        <p:nvPicPr>
          <p:cNvPr id="7" name="Picture 6">
            <a:extLst>
              <a:ext uri="{FF2B5EF4-FFF2-40B4-BE49-F238E27FC236}">
                <a16:creationId xmlns:a16="http://schemas.microsoft.com/office/drawing/2014/main" id="{668ED60A-A15A-C8BF-87C2-EBFA84AC96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2243" y="2305878"/>
            <a:ext cx="5426920" cy="4552121"/>
          </a:xfrm>
          <a:prstGeom prst="rect">
            <a:avLst/>
          </a:prstGeom>
        </p:spPr>
      </p:pic>
    </p:spTree>
    <p:extLst>
      <p:ext uri="{BB962C8B-B14F-4D97-AF65-F5344CB8AC3E}">
        <p14:creationId xmlns:p14="http://schemas.microsoft.com/office/powerpoint/2010/main" val="1153793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700" dirty="0">
                <a:solidFill>
                  <a:schemeClr val="bg1"/>
                </a:solidFill>
                <a:latin typeface="Berlin Sans FB Demi" panose="020E0802020502020306" pitchFamily="34" charset="0"/>
              </a:rPr>
              <a:t>	Who is the best customer? The customer who has spent the most money will be declared the best customer. </a:t>
            </a:r>
            <a:br>
              <a:rPr lang="en-US" sz="1700" dirty="0">
                <a:solidFill>
                  <a:schemeClr val="bg1"/>
                </a:solidFill>
                <a:latin typeface="Berlin Sans FB Demi" panose="020E0802020502020306" pitchFamily="34" charset="0"/>
              </a:rPr>
            </a:br>
            <a:r>
              <a:rPr lang="en-US" sz="1700" dirty="0">
                <a:solidFill>
                  <a:schemeClr val="bg1"/>
                </a:solidFill>
                <a:latin typeface="Berlin Sans FB Demi" panose="020E0802020502020306" pitchFamily="34" charset="0"/>
              </a:rPr>
              <a:t>	Write a query that returns the person who has spent the most money.</a:t>
            </a:r>
            <a:endParaRPr lang="en-IN" sz="17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1500" dirty="0">
                <a:solidFill>
                  <a:schemeClr val="bg1"/>
                </a:solidFill>
                <a:latin typeface="Calisto MT" panose="02040603050505030304" pitchFamily="18" charset="0"/>
              </a:rPr>
              <a:t>	</a:t>
            </a:r>
            <a:r>
              <a:rPr lang="en-US" sz="1800" dirty="0">
                <a:solidFill>
                  <a:schemeClr val="bg1"/>
                </a:solidFill>
                <a:latin typeface="Calisto MT" panose="02040603050505030304" pitchFamily="18" charset="0"/>
              </a:rPr>
              <a:t>select </a:t>
            </a:r>
            <a:r>
              <a:rPr lang="en-US" sz="1800" dirty="0" err="1">
                <a:solidFill>
                  <a:schemeClr val="bg1"/>
                </a:solidFill>
                <a:latin typeface="Calisto MT" panose="02040603050505030304" pitchFamily="18" charset="0"/>
              </a:rPr>
              <a:t>customer.customer_id,customer.first_name,customer.last_name</a:t>
            </a:r>
            <a:r>
              <a:rPr lang="en-US" sz="1800" dirty="0">
                <a:solidFill>
                  <a:schemeClr val="bg1"/>
                </a:solidFill>
                <a:latin typeface="Calisto MT" panose="02040603050505030304" pitchFamily="18" charset="0"/>
              </a:rPr>
              <a:t>, sum(</a:t>
            </a:r>
            <a:r>
              <a:rPr lang="en-US" sz="1800" dirty="0" err="1">
                <a:solidFill>
                  <a:schemeClr val="bg1"/>
                </a:solidFill>
                <a:latin typeface="Calisto MT" panose="02040603050505030304" pitchFamily="18" charset="0"/>
              </a:rPr>
              <a:t>invoice.total</a:t>
            </a:r>
            <a:r>
              <a:rPr lang="en-US" sz="1800" dirty="0">
                <a:solidFill>
                  <a:schemeClr val="bg1"/>
                </a:solidFill>
                <a:latin typeface="Calisto MT" panose="02040603050505030304" pitchFamily="18" charset="0"/>
              </a:rPr>
              <a:t>)as </a:t>
            </a:r>
            <a:r>
              <a:rPr lang="en-US" sz="1800" dirty="0" err="1">
                <a:solidFill>
                  <a:schemeClr val="bg1"/>
                </a:solidFill>
                <a:latin typeface="Calisto MT" panose="02040603050505030304" pitchFamily="18" charset="0"/>
              </a:rPr>
              <a:t>most_spent</a:t>
            </a:r>
            <a:r>
              <a:rPr lang="en-US" sz="1800" dirty="0">
                <a:solidFill>
                  <a:schemeClr val="bg1"/>
                </a:solidFill>
                <a:latin typeface="Calisto MT" panose="02040603050505030304" pitchFamily="18" charset="0"/>
              </a:rPr>
              <a:t>  </a:t>
            </a:r>
          </a:p>
          <a:p>
            <a:pPr algn="just"/>
            <a:r>
              <a:rPr lang="en-US" sz="1800" dirty="0">
                <a:solidFill>
                  <a:schemeClr val="bg1"/>
                </a:solidFill>
                <a:latin typeface="Calisto MT" panose="02040603050505030304" pitchFamily="18" charset="0"/>
              </a:rPr>
              <a:t>	from customer</a:t>
            </a:r>
          </a:p>
          <a:p>
            <a:pPr algn="just"/>
            <a:r>
              <a:rPr lang="en-US" sz="1800" dirty="0">
                <a:solidFill>
                  <a:schemeClr val="bg1"/>
                </a:solidFill>
                <a:latin typeface="Calisto MT" panose="02040603050505030304" pitchFamily="18" charset="0"/>
              </a:rPr>
              <a:t>	left join invoice</a:t>
            </a:r>
          </a:p>
          <a:p>
            <a:pPr algn="just"/>
            <a:r>
              <a:rPr lang="en-US" sz="1800" dirty="0">
                <a:solidFill>
                  <a:schemeClr val="bg1"/>
                </a:solidFill>
                <a:latin typeface="Calisto MT" panose="02040603050505030304" pitchFamily="18" charset="0"/>
              </a:rPr>
              <a:t>	on </a:t>
            </a:r>
            <a:r>
              <a:rPr lang="en-US" sz="1800" dirty="0" err="1">
                <a:solidFill>
                  <a:schemeClr val="bg1"/>
                </a:solidFill>
                <a:latin typeface="Calisto MT" panose="02040603050505030304" pitchFamily="18" charset="0"/>
              </a:rPr>
              <a:t>customer.customer_id</a:t>
            </a:r>
            <a:r>
              <a:rPr lang="en-US" sz="1800" dirty="0">
                <a:solidFill>
                  <a:schemeClr val="bg1"/>
                </a:solidFill>
                <a:latin typeface="Calisto MT" panose="02040603050505030304" pitchFamily="18" charset="0"/>
              </a:rPr>
              <a:t>=</a:t>
            </a:r>
            <a:r>
              <a:rPr lang="en-US" sz="1800" dirty="0" err="1">
                <a:solidFill>
                  <a:schemeClr val="bg1"/>
                </a:solidFill>
                <a:latin typeface="Calisto MT" panose="02040603050505030304" pitchFamily="18" charset="0"/>
              </a:rPr>
              <a:t>invoice.customer_id</a:t>
            </a:r>
            <a:endParaRPr lang="en-US" sz="1800" dirty="0">
              <a:solidFill>
                <a:schemeClr val="bg1"/>
              </a:solidFill>
              <a:latin typeface="Calisto MT" panose="02040603050505030304" pitchFamily="18" charset="0"/>
            </a:endParaRPr>
          </a:p>
          <a:p>
            <a:pPr algn="just"/>
            <a:r>
              <a:rPr lang="en-US" sz="1800" dirty="0">
                <a:solidFill>
                  <a:schemeClr val="bg1"/>
                </a:solidFill>
                <a:latin typeface="Calisto MT" panose="02040603050505030304" pitchFamily="18" charset="0"/>
              </a:rPr>
              <a:t>	group by </a:t>
            </a:r>
            <a:r>
              <a:rPr lang="en-US" sz="1800" dirty="0" err="1">
                <a:solidFill>
                  <a:schemeClr val="bg1"/>
                </a:solidFill>
                <a:latin typeface="Calisto MT" panose="02040603050505030304" pitchFamily="18" charset="0"/>
              </a:rPr>
              <a:t>customer.customer_id</a:t>
            </a:r>
            <a:endParaRPr lang="en-US" sz="1800" dirty="0">
              <a:solidFill>
                <a:schemeClr val="bg1"/>
              </a:solidFill>
              <a:latin typeface="Calisto MT" panose="02040603050505030304" pitchFamily="18" charset="0"/>
            </a:endParaRPr>
          </a:p>
          <a:p>
            <a:pPr lvl="2" algn="just"/>
            <a:r>
              <a:rPr lang="en-US" dirty="0">
                <a:solidFill>
                  <a:schemeClr val="bg1"/>
                </a:solidFill>
                <a:latin typeface="Calisto MT" panose="02040603050505030304" pitchFamily="18" charset="0"/>
              </a:rPr>
              <a:t>order by </a:t>
            </a:r>
            <a:r>
              <a:rPr lang="en-US" dirty="0" err="1">
                <a:solidFill>
                  <a:schemeClr val="bg1"/>
                </a:solidFill>
                <a:latin typeface="Calisto MT" panose="02040603050505030304" pitchFamily="18" charset="0"/>
              </a:rPr>
              <a:t>most_spent</a:t>
            </a:r>
            <a:r>
              <a:rPr lang="en-US" dirty="0">
                <a:solidFill>
                  <a:schemeClr val="bg1"/>
                </a:solidFill>
                <a:latin typeface="Calisto MT" panose="02040603050505030304" pitchFamily="18" charset="0"/>
              </a:rPr>
              <a:t> desc</a:t>
            </a:r>
          </a:p>
          <a:p>
            <a:pPr algn="just"/>
            <a:r>
              <a:rPr lang="en-US" sz="1800" dirty="0">
                <a:solidFill>
                  <a:schemeClr val="bg1"/>
                </a:solidFill>
                <a:latin typeface="Calisto MT" panose="02040603050505030304" pitchFamily="18" charset="0"/>
              </a:rPr>
              <a:t>	limit 1</a:t>
            </a:r>
          </a:p>
          <a:p>
            <a:pPr algn="just"/>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a:t>
            </a:r>
          </a:p>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265611" y="4378578"/>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7" name="Picture 6">
            <a:extLst>
              <a:ext uri="{FF2B5EF4-FFF2-40B4-BE49-F238E27FC236}">
                <a16:creationId xmlns:a16="http://schemas.microsoft.com/office/drawing/2014/main" id="{22FFB974-4744-17B9-A50A-21DD802BCC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pic>
        <p:nvPicPr>
          <p:cNvPr id="8" name="Picture 7">
            <a:extLst>
              <a:ext uri="{FF2B5EF4-FFF2-40B4-BE49-F238E27FC236}">
                <a16:creationId xmlns:a16="http://schemas.microsoft.com/office/drawing/2014/main" id="{02C987AB-A246-FA7F-2682-A958D36727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20281" y="4337548"/>
            <a:ext cx="9195926" cy="1358210"/>
          </a:xfrm>
          <a:prstGeom prst="rect">
            <a:avLst/>
          </a:prstGeom>
        </p:spPr>
      </p:pic>
    </p:spTree>
    <p:extLst>
      <p:ext uri="{BB962C8B-B14F-4D97-AF65-F5344CB8AC3E}">
        <p14:creationId xmlns:p14="http://schemas.microsoft.com/office/powerpoint/2010/main" val="1218469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800" dirty="0">
                <a:solidFill>
                  <a:schemeClr val="bg1"/>
                </a:solidFill>
                <a:latin typeface="Berlin Sans FB Demi" panose="020E0802020502020306" pitchFamily="34" charset="0"/>
              </a:rPr>
              <a:t>	 Write query to return the email, first name, last name, &amp; Genre of all Rock Music listeners. </a:t>
            </a:r>
            <a:br>
              <a:rPr lang="en-US" sz="1800" dirty="0">
                <a:solidFill>
                  <a:schemeClr val="bg1"/>
                </a:solidFill>
                <a:latin typeface="Berlin Sans FB Demi" panose="020E0802020502020306" pitchFamily="34" charset="0"/>
              </a:rPr>
            </a:br>
            <a:r>
              <a:rPr lang="en-US" sz="1800" dirty="0">
                <a:solidFill>
                  <a:schemeClr val="bg1"/>
                </a:solidFill>
                <a:latin typeface="Berlin Sans FB Demi" panose="020E0802020502020306" pitchFamily="34" charset="0"/>
              </a:rPr>
              <a:t>	Return your list ordered alphabetically by email starting with A.</a:t>
            </a:r>
            <a:endParaRPr lang="en-IN" sz="18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1500" dirty="0">
                <a:solidFill>
                  <a:schemeClr val="bg1"/>
                </a:solidFill>
                <a:latin typeface="Calisto MT" panose="02040603050505030304" pitchFamily="18" charset="0"/>
              </a:rPr>
              <a:t>	select distinct </a:t>
            </a:r>
            <a:r>
              <a:rPr lang="en-US" sz="1500" dirty="0" err="1">
                <a:solidFill>
                  <a:schemeClr val="bg1"/>
                </a:solidFill>
                <a:latin typeface="Calisto MT" panose="02040603050505030304" pitchFamily="18" charset="0"/>
              </a:rPr>
              <a:t>email,first_name,last_name</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from customer</a:t>
            </a:r>
          </a:p>
          <a:p>
            <a:pPr algn="just"/>
            <a:r>
              <a:rPr lang="en-US" sz="1500" dirty="0">
                <a:solidFill>
                  <a:schemeClr val="bg1"/>
                </a:solidFill>
                <a:latin typeface="Calisto MT" panose="02040603050505030304" pitchFamily="18" charset="0"/>
              </a:rPr>
              <a:t>	join invoice on </a:t>
            </a:r>
            <a:r>
              <a:rPr lang="en-US" sz="1500" dirty="0" err="1">
                <a:solidFill>
                  <a:schemeClr val="bg1"/>
                </a:solidFill>
                <a:latin typeface="Calisto MT" panose="02040603050505030304" pitchFamily="18" charset="0"/>
              </a:rPr>
              <a:t>customer.customer_id</a:t>
            </a:r>
            <a:r>
              <a:rPr lang="en-US" sz="1500" dirty="0">
                <a:solidFill>
                  <a:schemeClr val="bg1"/>
                </a:solidFill>
                <a:latin typeface="Calisto MT" panose="02040603050505030304" pitchFamily="18" charset="0"/>
              </a:rPr>
              <a:t>=</a:t>
            </a:r>
            <a:r>
              <a:rPr lang="en-US" sz="1500" dirty="0" err="1">
                <a:solidFill>
                  <a:schemeClr val="bg1"/>
                </a:solidFill>
                <a:latin typeface="Calisto MT" panose="02040603050505030304" pitchFamily="18" charset="0"/>
              </a:rPr>
              <a:t>invoice.customer_id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a:t>
            </a:r>
            <a:r>
              <a:rPr lang="en-US" sz="1500" dirty="0" err="1">
                <a:solidFill>
                  <a:schemeClr val="bg1"/>
                </a:solidFill>
                <a:latin typeface="Calisto MT" panose="02040603050505030304" pitchFamily="18" charset="0"/>
              </a:rPr>
              <a:t>invoice_line</a:t>
            </a:r>
            <a:r>
              <a:rPr lang="en-US" sz="1500" dirty="0">
                <a:solidFill>
                  <a:schemeClr val="bg1"/>
                </a:solidFill>
                <a:latin typeface="Calisto MT" panose="02040603050505030304" pitchFamily="18" charset="0"/>
              </a:rPr>
              <a:t> on </a:t>
            </a:r>
            <a:r>
              <a:rPr lang="en-US" sz="1500" dirty="0" err="1">
                <a:solidFill>
                  <a:schemeClr val="bg1"/>
                </a:solidFill>
                <a:latin typeface="Calisto MT" panose="02040603050505030304" pitchFamily="18" charset="0"/>
              </a:rPr>
              <a:t>invoice.invoice_id</a:t>
            </a:r>
            <a:r>
              <a:rPr lang="en-US" sz="1500" dirty="0">
                <a:solidFill>
                  <a:schemeClr val="bg1"/>
                </a:solidFill>
                <a:latin typeface="Calisto MT" panose="02040603050505030304" pitchFamily="18" charset="0"/>
              </a:rPr>
              <a:t>=</a:t>
            </a:r>
            <a:r>
              <a:rPr lang="en-US" sz="1500" dirty="0" err="1">
                <a:solidFill>
                  <a:schemeClr val="bg1"/>
                </a:solidFill>
                <a:latin typeface="Calisto MT" panose="02040603050505030304" pitchFamily="18" charset="0"/>
              </a:rPr>
              <a:t>invoice_line.invoice_id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where </a:t>
            </a:r>
            <a:r>
              <a:rPr lang="en-US" sz="1500" dirty="0" err="1">
                <a:solidFill>
                  <a:schemeClr val="bg1"/>
                </a:solidFill>
                <a:latin typeface="Calisto MT" panose="02040603050505030304" pitchFamily="18" charset="0"/>
              </a:rPr>
              <a:t>track_id</a:t>
            </a:r>
            <a:r>
              <a:rPr lang="en-US" sz="1500" dirty="0">
                <a:solidFill>
                  <a:schemeClr val="bg1"/>
                </a:solidFill>
                <a:latin typeface="Calisto MT" panose="02040603050505030304" pitchFamily="18" charset="0"/>
              </a:rPr>
              <a:t> in(</a:t>
            </a:r>
          </a:p>
          <a:p>
            <a:pPr algn="just"/>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track_id</a:t>
            </a:r>
            <a:r>
              <a:rPr lang="en-US" sz="1500" dirty="0">
                <a:solidFill>
                  <a:schemeClr val="bg1"/>
                </a:solidFill>
                <a:latin typeface="Calisto MT" panose="02040603050505030304" pitchFamily="18" charset="0"/>
              </a:rPr>
              <a:t> from track</a:t>
            </a:r>
          </a:p>
          <a:p>
            <a:pPr algn="just"/>
            <a:r>
              <a:rPr lang="en-US" sz="1500" dirty="0">
                <a:solidFill>
                  <a:schemeClr val="bg1"/>
                </a:solidFill>
                <a:latin typeface="Calisto MT" panose="02040603050505030304" pitchFamily="18" charset="0"/>
              </a:rPr>
              <a:t>		join genre on </a:t>
            </a:r>
            <a:r>
              <a:rPr lang="en-US" sz="1500" dirty="0" err="1">
                <a:solidFill>
                  <a:schemeClr val="bg1"/>
                </a:solidFill>
                <a:latin typeface="Calisto MT" panose="02040603050505030304" pitchFamily="18" charset="0"/>
              </a:rPr>
              <a:t>track.genre_id</a:t>
            </a:r>
            <a:r>
              <a:rPr lang="en-US" sz="1500" dirty="0">
                <a:solidFill>
                  <a:schemeClr val="bg1"/>
                </a:solidFill>
                <a:latin typeface="Calisto MT" panose="02040603050505030304" pitchFamily="18" charset="0"/>
              </a:rPr>
              <a:t>=</a:t>
            </a:r>
            <a:r>
              <a:rPr lang="en-US" sz="1500" dirty="0" err="1">
                <a:solidFill>
                  <a:schemeClr val="bg1"/>
                </a:solidFill>
                <a:latin typeface="Calisto MT" panose="02040603050505030304" pitchFamily="18" charset="0"/>
              </a:rPr>
              <a:t>genre.genre_id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where genre.name like 'Rock’)</a:t>
            </a:r>
          </a:p>
          <a:p>
            <a:pPr algn="just"/>
            <a:r>
              <a:rPr lang="en-US" sz="1500" dirty="0">
                <a:solidFill>
                  <a:schemeClr val="bg1"/>
                </a:solidFill>
                <a:latin typeface="Calisto MT" panose="02040603050505030304" pitchFamily="18" charset="0"/>
              </a:rPr>
              <a:t>	order by email;</a:t>
            </a:r>
          </a:p>
          <a:p>
            <a:pPr algn="just"/>
            <a:r>
              <a:rPr lang="en-US" sz="1500" dirty="0">
                <a:solidFill>
                  <a:schemeClr val="bg1"/>
                </a:solidFill>
                <a:latin typeface="Calisto MT" panose="02040603050505030304" pitchFamily="18" charset="0"/>
              </a:rPr>
              <a:t>	</a:t>
            </a:r>
          </a:p>
          <a:p>
            <a:pPr algn="just"/>
            <a:r>
              <a:rPr lang="en-US" sz="1500" dirty="0">
                <a:solidFill>
                  <a:schemeClr val="bg1"/>
                </a:solidFill>
                <a:latin typeface="Calisto MT" panose="02040603050505030304" pitchFamily="18" charset="0"/>
              </a:rPr>
              <a:t>	</a:t>
            </a:r>
          </a:p>
          <a:p>
            <a:pPr algn="just"/>
            <a:endParaRPr lang="en-US" sz="1500" dirty="0">
              <a:solidFill>
                <a:schemeClr val="bg1"/>
              </a:solidFill>
              <a:latin typeface="Calisto MT" panose="02040603050505030304" pitchFamily="18" charset="0"/>
            </a:endParaRPr>
          </a:p>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5613522" y="4615304"/>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11" name="Picture 10">
            <a:extLst>
              <a:ext uri="{FF2B5EF4-FFF2-40B4-BE49-F238E27FC236}">
                <a16:creationId xmlns:a16="http://schemas.microsoft.com/office/drawing/2014/main" id="{421C964E-4076-64A2-065B-894005C962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6481" y="1494418"/>
            <a:ext cx="5489908" cy="5208105"/>
          </a:xfrm>
          <a:prstGeom prst="rect">
            <a:avLst/>
          </a:prstGeom>
        </p:spPr>
      </p:pic>
    </p:spTree>
    <p:extLst>
      <p:ext uri="{BB962C8B-B14F-4D97-AF65-F5344CB8AC3E}">
        <p14:creationId xmlns:p14="http://schemas.microsoft.com/office/powerpoint/2010/main" val="3685162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500" dirty="0">
                <a:solidFill>
                  <a:schemeClr val="bg1"/>
                </a:solidFill>
                <a:latin typeface="Berlin Sans FB Demi" panose="020E0802020502020306" pitchFamily="34" charset="0"/>
              </a:rPr>
              <a:t>	Let's invite the artists who have written the most rock music in our dataset. </a:t>
            </a:r>
            <a:br>
              <a:rPr lang="en-US" sz="1500" dirty="0">
                <a:solidFill>
                  <a:schemeClr val="bg1"/>
                </a:solidFill>
                <a:latin typeface="Berlin Sans FB Demi" panose="020E0802020502020306" pitchFamily="34" charset="0"/>
              </a:rPr>
            </a:br>
            <a:r>
              <a:rPr lang="en-US" sz="1500" dirty="0">
                <a:solidFill>
                  <a:schemeClr val="bg1"/>
                </a:solidFill>
                <a:latin typeface="Berlin Sans FB Demi" panose="020E0802020502020306" pitchFamily="34" charset="0"/>
              </a:rPr>
              <a:t>	Write a query that returns the Artist name and total track count of the top 10 rock bands.</a:t>
            </a:r>
            <a:endParaRPr lang="en-IN" sz="15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artist.artist_id</a:t>
            </a:r>
            <a:r>
              <a:rPr lang="en-US" sz="1500" dirty="0">
                <a:solidFill>
                  <a:schemeClr val="bg1"/>
                </a:solidFill>
                <a:latin typeface="Calisto MT" panose="02040603050505030304" pitchFamily="18" charset="0"/>
              </a:rPr>
              <a:t>, </a:t>
            </a:r>
            <a:r>
              <a:rPr lang="en-US" sz="1500" dirty="0" err="1">
                <a:solidFill>
                  <a:schemeClr val="bg1"/>
                </a:solidFill>
                <a:latin typeface="Calisto MT" panose="02040603050505030304" pitchFamily="18" charset="0"/>
              </a:rPr>
              <a:t>artist.name,COUNT</a:t>
            </a:r>
            <a:r>
              <a:rPr lang="en-US" sz="1500" dirty="0">
                <a:solidFill>
                  <a:schemeClr val="bg1"/>
                </a:solidFill>
                <a:latin typeface="Calisto MT" panose="02040603050505030304" pitchFamily="18" charset="0"/>
              </a:rPr>
              <a:t>(</a:t>
            </a:r>
            <a:r>
              <a:rPr lang="en-US" sz="1500" dirty="0" err="1">
                <a:solidFill>
                  <a:schemeClr val="bg1"/>
                </a:solidFill>
                <a:latin typeface="Calisto MT" panose="02040603050505030304" pitchFamily="18" charset="0"/>
              </a:rPr>
              <a:t>artist.artist_id</a:t>
            </a:r>
            <a:r>
              <a:rPr lang="en-US" sz="1500" dirty="0">
                <a:solidFill>
                  <a:schemeClr val="bg1"/>
                </a:solidFill>
                <a:latin typeface="Calisto MT" panose="02040603050505030304" pitchFamily="18" charset="0"/>
              </a:rPr>
              <a:t>) AS </a:t>
            </a:r>
            <a:r>
              <a:rPr lang="en-US" sz="1500" dirty="0" err="1">
                <a:solidFill>
                  <a:schemeClr val="bg1"/>
                </a:solidFill>
                <a:latin typeface="Calisto MT" panose="02040603050505030304" pitchFamily="18" charset="0"/>
              </a:rPr>
              <a:t>number_of_songs</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FROM track</a:t>
            </a:r>
          </a:p>
          <a:p>
            <a:pPr algn="just"/>
            <a:r>
              <a:rPr lang="en-US" sz="1500" dirty="0">
                <a:solidFill>
                  <a:schemeClr val="bg1"/>
                </a:solidFill>
                <a:latin typeface="Calisto MT" panose="02040603050505030304" pitchFamily="18" charset="0"/>
              </a:rPr>
              <a:t>	JOIN album ON </a:t>
            </a:r>
            <a:r>
              <a:rPr lang="en-US" sz="1500" dirty="0" err="1">
                <a:solidFill>
                  <a:schemeClr val="bg1"/>
                </a:solidFill>
                <a:latin typeface="Calisto MT" panose="02040603050505030304" pitchFamily="18" charset="0"/>
              </a:rPr>
              <a:t>album.album_id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track.album_id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artist ON </a:t>
            </a:r>
            <a:r>
              <a:rPr lang="en-US" sz="1500" dirty="0" err="1">
                <a:solidFill>
                  <a:schemeClr val="bg1"/>
                </a:solidFill>
                <a:latin typeface="Calisto MT" panose="02040603050505030304" pitchFamily="18" charset="0"/>
              </a:rPr>
              <a:t>artist.artist_id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album.artist_id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JOIN genre ON </a:t>
            </a:r>
            <a:r>
              <a:rPr lang="en-US" sz="1500" dirty="0" err="1">
                <a:solidFill>
                  <a:schemeClr val="bg1"/>
                </a:solidFill>
                <a:latin typeface="Calisto MT" panose="02040603050505030304" pitchFamily="18" charset="0"/>
              </a:rPr>
              <a:t>genre.genre_id</a:t>
            </a:r>
            <a:r>
              <a:rPr lang="en-US" sz="1500" dirty="0">
                <a:solidFill>
                  <a:schemeClr val="bg1"/>
                </a:solidFill>
                <a:latin typeface="Calisto MT" panose="02040603050505030304" pitchFamily="18" charset="0"/>
              </a:rPr>
              <a:t> = </a:t>
            </a:r>
            <a:r>
              <a:rPr lang="en-US" sz="1500" dirty="0" err="1">
                <a:solidFill>
                  <a:schemeClr val="bg1"/>
                </a:solidFill>
                <a:latin typeface="Calisto MT" panose="02040603050505030304" pitchFamily="18" charset="0"/>
              </a:rPr>
              <a:t>track.genre_id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WHERE genre.name LIKE 'Rock’</a:t>
            </a:r>
          </a:p>
          <a:p>
            <a:pPr algn="just"/>
            <a:r>
              <a:rPr lang="en-US" sz="1500" dirty="0">
                <a:solidFill>
                  <a:schemeClr val="bg1"/>
                </a:solidFill>
                <a:latin typeface="Calisto MT" panose="02040603050505030304" pitchFamily="18" charset="0"/>
              </a:rPr>
              <a:t>	GROUP BY </a:t>
            </a:r>
            <a:r>
              <a:rPr lang="en-US" sz="1500" dirty="0" err="1">
                <a:solidFill>
                  <a:schemeClr val="bg1"/>
                </a:solidFill>
                <a:latin typeface="Calisto MT" panose="02040603050505030304" pitchFamily="18" charset="0"/>
              </a:rPr>
              <a:t>artist.artist_id</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ORDER BY </a:t>
            </a:r>
            <a:r>
              <a:rPr lang="en-US" sz="1500" dirty="0" err="1">
                <a:solidFill>
                  <a:schemeClr val="bg1"/>
                </a:solidFill>
                <a:latin typeface="Calisto MT" panose="02040603050505030304" pitchFamily="18" charset="0"/>
              </a:rPr>
              <a:t>number_of_songs</a:t>
            </a:r>
            <a:r>
              <a:rPr lang="en-US" sz="1500" dirty="0">
                <a:solidFill>
                  <a:schemeClr val="bg1"/>
                </a:solidFill>
                <a:latin typeface="Calisto MT" panose="02040603050505030304" pitchFamily="18" charset="0"/>
              </a:rPr>
              <a:t> DESC</a:t>
            </a:r>
          </a:p>
          <a:p>
            <a:pPr algn="just"/>
            <a:r>
              <a:rPr lang="en-US" sz="1500" dirty="0">
                <a:solidFill>
                  <a:schemeClr val="bg1"/>
                </a:solidFill>
                <a:latin typeface="Calisto MT" panose="02040603050505030304" pitchFamily="18" charset="0"/>
              </a:rPr>
              <a:t>	LIMIT 10;</a:t>
            </a:r>
          </a:p>
          <a:p>
            <a:pPr algn="just"/>
            <a:endParaRPr lang="en-US" sz="1500" dirty="0">
              <a:solidFill>
                <a:schemeClr val="bg1"/>
              </a:solidFill>
              <a:latin typeface="Calisto MT" panose="02040603050505030304" pitchFamily="18" charset="0"/>
            </a:endParaRPr>
          </a:p>
          <a:p>
            <a:pPr algn="just"/>
            <a:endParaRPr lang="en-US" sz="1500" dirty="0">
              <a:solidFill>
                <a:schemeClr val="bg1"/>
              </a:solidFill>
              <a:latin typeface="Calisto MT" panose="02040603050505030304" pitchFamily="18" charset="0"/>
            </a:endParaRPr>
          </a:p>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4519559" y="4446551"/>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8" name="Picture 7">
            <a:extLst>
              <a:ext uri="{FF2B5EF4-FFF2-40B4-BE49-F238E27FC236}">
                <a16:creationId xmlns:a16="http://schemas.microsoft.com/office/drawing/2014/main" id="{D45615BD-E184-64D6-B9E9-55A6B0E6A4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4106" y="2035103"/>
            <a:ext cx="6472283" cy="4822896"/>
          </a:xfrm>
          <a:prstGeom prst="rect">
            <a:avLst/>
          </a:prstGeom>
        </p:spPr>
      </p:pic>
    </p:spTree>
    <p:extLst>
      <p:ext uri="{BB962C8B-B14F-4D97-AF65-F5344CB8AC3E}">
        <p14:creationId xmlns:p14="http://schemas.microsoft.com/office/powerpoint/2010/main" val="30897462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7971B-CC2F-069C-0C4A-27B245FE46E3}"/>
              </a:ext>
            </a:extLst>
          </p:cNvPr>
          <p:cNvSpPr>
            <a:spLocks noGrp="1"/>
          </p:cNvSpPr>
          <p:nvPr>
            <p:ph type="ctrTitle"/>
          </p:nvPr>
        </p:nvSpPr>
        <p:spPr>
          <a:xfrm>
            <a:off x="162379" y="264161"/>
            <a:ext cx="11846741" cy="944154"/>
          </a:xfrm>
        </p:spPr>
        <p:txBody>
          <a:bodyPr>
            <a:noAutofit/>
          </a:bodyPr>
          <a:lstStyle/>
          <a:p>
            <a:r>
              <a:rPr lang="en-US" sz="1400" dirty="0">
                <a:solidFill>
                  <a:schemeClr val="bg1"/>
                </a:solidFill>
                <a:latin typeface="Berlin Sans FB Demi" panose="020E0802020502020306" pitchFamily="34" charset="0"/>
              </a:rPr>
              <a:t>	Return all the track names that have a song length longer than the average song length. </a:t>
            </a:r>
            <a:br>
              <a:rPr lang="en-US" sz="1400" dirty="0">
                <a:solidFill>
                  <a:schemeClr val="bg1"/>
                </a:solidFill>
                <a:latin typeface="Berlin Sans FB Demi" panose="020E0802020502020306" pitchFamily="34" charset="0"/>
              </a:rPr>
            </a:br>
            <a:r>
              <a:rPr lang="en-US" sz="1400" dirty="0">
                <a:solidFill>
                  <a:schemeClr val="bg1"/>
                </a:solidFill>
                <a:latin typeface="Berlin Sans FB Demi" panose="020E0802020502020306" pitchFamily="34" charset="0"/>
              </a:rPr>
              <a:t>	Return the Name and Milliseconds for each track. Order by the song length with the longest songs listed first.</a:t>
            </a:r>
            <a:endParaRPr lang="en-IN" sz="1400" dirty="0">
              <a:solidFill>
                <a:schemeClr val="bg1"/>
              </a:solidFill>
              <a:latin typeface="Berlin Sans FB Demi" panose="020E0802020502020306" pitchFamily="34" charset="0"/>
            </a:endParaRPr>
          </a:p>
        </p:txBody>
      </p:sp>
      <p:sp>
        <p:nvSpPr>
          <p:cNvPr id="3" name="Subtitle 2">
            <a:extLst>
              <a:ext uri="{FF2B5EF4-FFF2-40B4-BE49-F238E27FC236}">
                <a16:creationId xmlns:a16="http://schemas.microsoft.com/office/drawing/2014/main" id="{755311B1-5B76-B28F-4E2D-377DD4829810}"/>
              </a:ext>
            </a:extLst>
          </p:cNvPr>
          <p:cNvSpPr>
            <a:spLocks noGrp="1"/>
          </p:cNvSpPr>
          <p:nvPr>
            <p:ph type="subTitle" idx="1"/>
          </p:nvPr>
        </p:nvSpPr>
        <p:spPr>
          <a:xfrm>
            <a:off x="162379" y="1338943"/>
            <a:ext cx="11846741" cy="5519056"/>
          </a:xfrm>
          <a:solidFill>
            <a:schemeClr val="accent6">
              <a:lumMod val="60000"/>
              <a:lumOff val="40000"/>
            </a:schemeClr>
          </a:solidFill>
          <a:ln>
            <a:solidFill>
              <a:schemeClr val="bg1"/>
            </a:solidFill>
          </a:ln>
        </p:spPr>
        <p:txBody>
          <a:bodyPr>
            <a:normAutofit/>
          </a:bodyPr>
          <a:lstStyle/>
          <a:p>
            <a:pPr algn="just"/>
            <a:r>
              <a:rPr lang="en-US" sz="1500" dirty="0">
                <a:solidFill>
                  <a:schemeClr val="bg1"/>
                </a:solidFill>
                <a:latin typeface="Calisto MT" panose="02040603050505030304" pitchFamily="18" charset="0"/>
              </a:rPr>
              <a:t>	SELECT </a:t>
            </a:r>
            <a:r>
              <a:rPr lang="en-US" sz="1500" dirty="0" err="1">
                <a:solidFill>
                  <a:schemeClr val="bg1"/>
                </a:solidFill>
                <a:latin typeface="Calisto MT" panose="02040603050505030304" pitchFamily="18" charset="0"/>
              </a:rPr>
              <a:t>name,milliseconds</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FROM track</a:t>
            </a:r>
          </a:p>
          <a:p>
            <a:pPr algn="just"/>
            <a:r>
              <a:rPr lang="en-US" sz="1500" dirty="0">
                <a:solidFill>
                  <a:schemeClr val="bg1"/>
                </a:solidFill>
                <a:latin typeface="Calisto MT" panose="02040603050505030304" pitchFamily="18" charset="0"/>
              </a:rPr>
              <a:t>	WHERE milliseconds &gt; (</a:t>
            </a:r>
          </a:p>
          <a:p>
            <a:pPr algn="just"/>
            <a:r>
              <a:rPr lang="en-US" sz="1500" dirty="0">
                <a:solidFill>
                  <a:schemeClr val="bg1"/>
                </a:solidFill>
                <a:latin typeface="Calisto MT" panose="02040603050505030304" pitchFamily="18" charset="0"/>
              </a:rPr>
              <a:t>		SELECT AVG(milliseconds) AS </a:t>
            </a:r>
            <a:r>
              <a:rPr lang="en-US" sz="1500" dirty="0" err="1">
                <a:solidFill>
                  <a:schemeClr val="bg1"/>
                </a:solidFill>
                <a:latin typeface="Calisto MT" panose="02040603050505030304" pitchFamily="18" charset="0"/>
              </a:rPr>
              <a:t>avg_track_length</a:t>
            </a:r>
            <a:endParaRPr lang="en-US" sz="1500" dirty="0">
              <a:solidFill>
                <a:schemeClr val="bg1"/>
              </a:solidFill>
              <a:latin typeface="Calisto MT" panose="02040603050505030304" pitchFamily="18" charset="0"/>
            </a:endParaRPr>
          </a:p>
          <a:p>
            <a:pPr algn="just"/>
            <a:r>
              <a:rPr lang="en-US" sz="1500" dirty="0">
                <a:solidFill>
                  <a:schemeClr val="bg1"/>
                </a:solidFill>
                <a:latin typeface="Calisto MT" panose="02040603050505030304" pitchFamily="18" charset="0"/>
              </a:rPr>
              <a:t>		FROM track )</a:t>
            </a:r>
          </a:p>
          <a:p>
            <a:pPr algn="just"/>
            <a:r>
              <a:rPr lang="en-US" sz="1500" dirty="0">
                <a:solidFill>
                  <a:schemeClr val="bg1"/>
                </a:solidFill>
                <a:latin typeface="Calisto MT" panose="02040603050505030304" pitchFamily="18" charset="0"/>
              </a:rPr>
              <a:t>	ORDER BY milliseconds DESC;</a:t>
            </a:r>
          </a:p>
          <a:p>
            <a:pPr algn="just"/>
            <a:endParaRPr lang="en-US" sz="1500" dirty="0">
              <a:solidFill>
                <a:schemeClr val="bg1"/>
              </a:solidFill>
              <a:latin typeface="Calisto MT" panose="02040603050505030304" pitchFamily="18" charset="0"/>
            </a:endParaRPr>
          </a:p>
          <a:p>
            <a:pPr algn="just"/>
            <a:endParaRPr lang="en-US" sz="1500" dirty="0">
              <a:solidFill>
                <a:schemeClr val="bg1"/>
              </a:solidFill>
              <a:latin typeface="Calisto MT" panose="02040603050505030304" pitchFamily="18" charset="0"/>
            </a:endParaRPr>
          </a:p>
          <a:p>
            <a:pPr algn="just"/>
            <a:endParaRPr lang="en-IN" sz="1500" dirty="0">
              <a:solidFill>
                <a:schemeClr val="bg1"/>
              </a:solidFill>
              <a:latin typeface="Calisto MT" panose="02040603050505030304" pitchFamily="18" charset="0"/>
            </a:endParaRPr>
          </a:p>
        </p:txBody>
      </p:sp>
      <p:pic>
        <p:nvPicPr>
          <p:cNvPr id="9" name="Picture 8">
            <a:extLst>
              <a:ext uri="{FF2B5EF4-FFF2-40B4-BE49-F238E27FC236}">
                <a16:creationId xmlns:a16="http://schemas.microsoft.com/office/drawing/2014/main" id="{533A7A02-D0E6-5289-8208-4B4D3AA3C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 y="362724"/>
            <a:ext cx="1174358" cy="747027"/>
          </a:xfrm>
          <a:prstGeom prst="rect">
            <a:avLst/>
          </a:prstGeom>
        </p:spPr>
      </p:pic>
      <p:sp>
        <p:nvSpPr>
          <p:cNvPr id="4" name="Arrow: Right 3">
            <a:extLst>
              <a:ext uri="{FF2B5EF4-FFF2-40B4-BE49-F238E27FC236}">
                <a16:creationId xmlns:a16="http://schemas.microsoft.com/office/drawing/2014/main" id="{7B97F83E-CBF5-A721-A82A-640644026E35}"/>
              </a:ext>
            </a:extLst>
          </p:cNvPr>
          <p:cNvSpPr/>
          <p:nvPr/>
        </p:nvSpPr>
        <p:spPr>
          <a:xfrm>
            <a:off x="182880" y="1338943"/>
            <a:ext cx="905691" cy="4846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IN"/>
          </a:p>
        </p:txBody>
      </p:sp>
      <p:sp>
        <p:nvSpPr>
          <p:cNvPr id="16" name="Arrow: Chevron 15">
            <a:extLst>
              <a:ext uri="{FF2B5EF4-FFF2-40B4-BE49-F238E27FC236}">
                <a16:creationId xmlns:a16="http://schemas.microsoft.com/office/drawing/2014/main" id="{B7414A9A-81F2-C735-6A4D-92DBF282319C}"/>
              </a:ext>
            </a:extLst>
          </p:cNvPr>
          <p:cNvSpPr/>
          <p:nvPr/>
        </p:nvSpPr>
        <p:spPr>
          <a:xfrm>
            <a:off x="255361" y="3671316"/>
            <a:ext cx="740228" cy="446314"/>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solidFill>
                <a:schemeClr val="tx1"/>
              </a:solidFill>
            </a:endParaRPr>
          </a:p>
        </p:txBody>
      </p:sp>
      <p:pic>
        <p:nvPicPr>
          <p:cNvPr id="6" name="Picture 5">
            <a:extLst>
              <a:ext uri="{FF2B5EF4-FFF2-40B4-BE49-F238E27FC236}">
                <a16:creationId xmlns:a16="http://schemas.microsoft.com/office/drawing/2014/main" id="{EA748B11-27FE-E495-AC1A-089907A790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8570" y="3578087"/>
            <a:ext cx="8930073" cy="3180522"/>
          </a:xfrm>
          <a:prstGeom prst="rect">
            <a:avLst/>
          </a:prstGeom>
        </p:spPr>
      </p:pic>
      <p:pic>
        <p:nvPicPr>
          <p:cNvPr id="7" name="Picture 6">
            <a:extLst>
              <a:ext uri="{FF2B5EF4-FFF2-40B4-BE49-F238E27FC236}">
                <a16:creationId xmlns:a16="http://schemas.microsoft.com/office/drawing/2014/main" id="{99EFF08C-7B34-0EF8-D2D5-6019551D36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16208" y="5695758"/>
            <a:ext cx="1592911" cy="1162241"/>
          </a:xfrm>
          <a:prstGeom prst="rect">
            <a:avLst/>
          </a:prstGeom>
        </p:spPr>
      </p:pic>
    </p:spTree>
    <p:extLst>
      <p:ext uri="{BB962C8B-B14F-4D97-AF65-F5344CB8AC3E}">
        <p14:creationId xmlns:p14="http://schemas.microsoft.com/office/powerpoint/2010/main" val="106964995"/>
      </p:ext>
    </p:extLst>
  </p:cSld>
  <p:clrMapOvr>
    <a:masterClrMapping/>
  </p:clrMapOvr>
</p:sld>
</file>

<file path=ppt/theme/theme1.xml><?xml version="1.0" encoding="utf-8"?>
<a:theme xmlns:a="http://schemas.openxmlformats.org/drawingml/2006/main" name="Parcel">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138</TotalTime>
  <Words>1839</Words>
  <Application>Microsoft Office PowerPoint</Application>
  <PresentationFormat>Widescreen</PresentationFormat>
  <Paragraphs>177</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Algerian</vt:lpstr>
      <vt:lpstr>Arial</vt:lpstr>
      <vt:lpstr>Berlin Sans FB Demi</vt:lpstr>
      <vt:lpstr>Calisto MT</vt:lpstr>
      <vt:lpstr>Gill Sans MT</vt:lpstr>
      <vt:lpstr>Wingdings</vt:lpstr>
      <vt:lpstr>Parcel</vt:lpstr>
      <vt:lpstr>Music Store Data Analysis</vt:lpstr>
      <vt:lpstr>         Who is the senior most employee based on the job title?</vt:lpstr>
      <vt:lpstr>          Which countries have the most Invoices and Least invoices?</vt:lpstr>
      <vt:lpstr>What are top 3  values of total invoice?</vt:lpstr>
      <vt:lpstr> Which city has the best customers? We would like to throw a promotional Music Festival in the city we made the most money.  Write a query that returns one city that has the highest sum of invoice totals.  Return both the city name &amp; sum of all invoice totals</vt:lpstr>
      <vt:lpstr> Who is the best customer? The customer who has spent the most money will be declared the best customer.   Write a query that returns the person who has spent the most money.</vt:lpstr>
      <vt:lpstr>  Write query to return the email, first name, last name, &amp; Genre of all Rock Music listeners.   Return your list ordered alphabetically by email starting with A.</vt:lpstr>
      <vt:lpstr> Let's invite the artists who have written the most rock music in our dataset.   Write a query that returns the Artist name and total track count of the top 10 rock bands.</vt:lpstr>
      <vt:lpstr> Return all the track names that have a song length longer than the average song length.   Return the Name and Milliseconds for each track. Order by the song length with the longest songs listed first.</vt:lpstr>
      <vt:lpstr>Find how much amount spent by each customer on artists? Write a query to return customer name, artist name and total spent</vt:lpstr>
      <vt:lpstr>Find how much amount spent by each customer on artists? Write a query to return customer name, artist name and total spent</vt:lpstr>
      <vt:lpstr> We want to find out the most popular music Genre for each country. We determine the most popular genre as the genre   with the highest amount of purchases. Write a query that returns each country along with the top Genre. For countries where  the maximum number of purchases is shared return all Genres.</vt:lpstr>
      <vt:lpstr> We want to find out the most popular music Genre for each country. We determine the most popular genre as the genre   with the highest amount of purchases. Write a query that returns each country along with the top Genre. For countries where  the maximum number of purchases is shared return all Genres.</vt:lpstr>
      <vt:lpstr> Write a query that determines the customer that has spent the most on music for each country.   Write a query that returns the country along with the top customer and how much they spent.   For countries where the top amount spent is shared, provide all customers who spent this amount.</vt:lpstr>
      <vt:lpstr> We want to find out the most popular music Genre for each country. We determine the most popular genre as the genre   with the highest amount of purchases. Write a query that returns each country along with the top Genre. For countries where  the maximum number of purchases is shared return all Genres.</vt:lpstr>
      <vt:lpstr>Music Store Data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Music Store Data Analysis</dc:title>
  <dc:creator>Shreya Chakraborty</dc:creator>
  <cp:lastModifiedBy>Shreya Chakraborty</cp:lastModifiedBy>
  <cp:revision>28</cp:revision>
  <dcterms:created xsi:type="dcterms:W3CDTF">2024-02-01T18:15:31Z</dcterms:created>
  <dcterms:modified xsi:type="dcterms:W3CDTF">2024-02-01T20:33:42Z</dcterms:modified>
</cp:coreProperties>
</file>

<file path=docProps/thumbnail.jpeg>
</file>